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sldIdLst>
    <p:sldId id="281" r:id="rId4"/>
    <p:sldId id="290" r:id="rId5"/>
    <p:sldId id="297" r:id="rId6"/>
    <p:sldId id="288" r:id="rId7"/>
    <p:sldId id="292" r:id="rId8"/>
    <p:sldId id="341" r:id="rId9"/>
    <p:sldId id="342" r:id="rId10"/>
    <p:sldId id="298" r:id="rId11"/>
    <p:sldId id="299" r:id="rId12"/>
    <p:sldId id="301" r:id="rId13"/>
    <p:sldId id="302" r:id="rId14"/>
    <p:sldId id="300" r:id="rId15"/>
    <p:sldId id="304" r:id="rId16"/>
    <p:sldId id="324" r:id="rId17"/>
    <p:sldId id="305" r:id="rId18"/>
    <p:sldId id="307" r:id="rId19"/>
    <p:sldId id="306" r:id="rId20"/>
    <p:sldId id="323" r:id="rId21"/>
    <p:sldId id="321" r:id="rId22"/>
    <p:sldId id="322" r:id="rId23"/>
    <p:sldId id="308" r:id="rId24"/>
    <p:sldId id="320" r:id="rId25"/>
    <p:sldId id="309" r:id="rId26"/>
    <p:sldId id="311" r:id="rId27"/>
    <p:sldId id="312" r:id="rId28"/>
    <p:sldId id="313" r:id="rId29"/>
    <p:sldId id="316" r:id="rId30"/>
    <p:sldId id="317" r:id="rId31"/>
    <p:sldId id="340" r:id="rId32"/>
    <p:sldId id="277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5"/>
    <p:restoredTop sz="94686"/>
  </p:normalViewPr>
  <p:slideViewPr>
    <p:cSldViewPr snapToGrid="0" snapToObjects="1">
      <p:cViewPr>
        <p:scale>
          <a:sx n="50" d="100"/>
          <a:sy n="50" d="100"/>
        </p:scale>
        <p:origin x="-1280" y="-452"/>
      </p:cViewPr>
      <p:guideLst>
        <p:guide orient="horz" pos="2155"/>
        <p:guide pos="38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309D-2014-C345-885D-AE94DF62AF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F998-F850-2748-BAFD-CC64F5248C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309D-2014-C345-885D-AE94DF62AF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F998-F850-2748-BAFD-CC64F5248C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309D-2014-C345-885D-AE94DF62AF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F998-F850-2748-BAFD-CC64F5248C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309D-2014-C345-885D-AE94DF62AF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F998-F850-2748-BAFD-CC64F5248C13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309D-2014-C345-885D-AE94DF62AF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F998-F850-2748-BAFD-CC64F5248C13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309D-2014-C345-885D-AE94DF62AF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F998-F850-2748-BAFD-CC64F5248C13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309D-2014-C345-885D-AE94DF62AF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F998-F850-2748-BAFD-CC64F5248C13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309D-2014-C345-885D-AE94DF62AF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F998-F850-2748-BAFD-CC64F5248C13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309D-2014-C345-885D-AE94DF62AF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F998-F850-2748-BAFD-CC64F5248C13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I\Desktop\峰会主KV\PPT模板\16：9文件内页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73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309D-2014-C345-885D-AE94DF62AF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F998-F850-2748-BAFD-CC64F5248C13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309D-2014-C345-885D-AE94DF62AF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F998-F850-2748-BAFD-CC64F5248C13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309D-2014-C345-885D-AE94DF62AF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F998-F850-2748-BAFD-CC64F5248C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309D-2014-C345-885D-AE94DF62AF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F998-F850-2748-BAFD-CC64F5248C13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309D-2014-C345-885D-AE94DF62AF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F998-F850-2748-BAFD-CC64F5248C13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309D-2014-C345-885D-AE94DF62AF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F998-F850-2748-BAFD-CC64F5248C13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309D-2014-C345-885D-AE94DF62AF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F998-F850-2748-BAFD-CC64F5248C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309D-2014-C345-885D-AE94DF62AF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F998-F850-2748-BAFD-CC64F5248C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309D-2014-C345-885D-AE94DF62AF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F998-F850-2748-BAFD-CC64F5248C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309D-2014-C345-885D-AE94DF62AF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F998-F850-2748-BAFD-CC64F5248C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309D-2014-C345-885D-AE94DF62AF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F998-F850-2748-BAFD-CC64F5248C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309D-2014-C345-885D-AE94DF62AF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F998-F850-2748-BAFD-CC64F5248C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309D-2014-C345-885D-AE94DF62AF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F998-F850-2748-BAFD-CC64F5248C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2309D-2014-C345-885D-AE94DF62AF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EF998-F850-2748-BAFD-CC64F5248C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2309D-2014-C345-885D-AE94DF62AF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EF998-F850-2748-BAFD-CC64F5248C13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5.pn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.xml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6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I\Desktop\峰会主KV\PPT模板\658c9de9f37d1b65aa01e02af4236cc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0730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16"/>
          <p:cNvSpPr txBox="1"/>
          <p:nvPr/>
        </p:nvSpPr>
        <p:spPr>
          <a:xfrm>
            <a:off x="4794601" y="3523157"/>
            <a:ext cx="2601595" cy="583565"/>
          </a:xfrm>
          <a:prstGeom prst="rect">
            <a:avLst/>
          </a:prstGeom>
          <a:noFill/>
        </p:spPr>
        <p:txBody>
          <a:bodyPr wrap="none" lIns="71755" rtlCol="0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队伍名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：大白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例:云上驱动新未来"/>
          <p:cNvSpPr txBox="1"/>
          <p:nvPr/>
        </p:nvSpPr>
        <p:spPr>
          <a:xfrm>
            <a:off x="1997021" y="2377496"/>
            <a:ext cx="7903246" cy="803448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solidFill>
                  <a:srgbClr val="53585F"/>
                </a:solidFill>
                <a:latin typeface="Alibaba-PuHuiTi-M"/>
                <a:ea typeface="Alibaba-PuHuiTi-M"/>
                <a:cs typeface="Alibaba-PuHuiTi-M"/>
                <a:sym typeface="Alibaba-PuHuiTi-M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算法赛：智慧海洋建设可视化</a:t>
            </a:r>
            <a:endParaRPr lang="zh-CN" altLang="en-US" sz="3600" b="1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2207240" cy="669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32" name="Rectangle 32"/>
          <p:cNvSpPr/>
          <p:nvPr/>
        </p:nvSpPr>
        <p:spPr>
          <a:xfrm>
            <a:off x="15240" y="119504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00CADF"/>
              </a:gs>
              <a:gs pos="32000">
                <a:srgbClr val="367CBD"/>
              </a:gs>
              <a:gs pos="99000">
                <a:srgbClr val="7030A0">
                  <a:lumMod val="96000"/>
                </a:srgbClr>
              </a:gs>
            </a:gsLst>
            <a:lin ang="21594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20912" y="1195258"/>
            <a:ext cx="10944224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01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基本信息</a:t>
            </a:r>
            <a:r>
              <a:rPr lang="zh-CN" sz="1600" b="0" dirty="0">
                <a:solidFill>
                  <a:schemeClr val="bg1"/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 速度</a:t>
            </a:r>
            <a:r>
              <a:rPr lang="en-US" altLang="zh-CN" sz="1600">
                <a:solidFill>
                  <a:schemeClr val="bg1"/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/speed</a:t>
            </a:r>
            <a:r>
              <a:rPr lang="zh-CN" sz="1600">
                <a:solidFill>
                  <a:schemeClr val="bg1"/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的分布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 </a:t>
            </a:r>
            <a:endParaRPr lang="zh-CN" sz="1600" b="0" dirty="0"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pic>
        <p:nvPicPr>
          <p:cNvPr id="2" name="图片 1" descr="basic_spe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345" y="1906270"/>
            <a:ext cx="10058400" cy="31902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94535" y="5534660"/>
            <a:ext cx="6993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1. gill netter(</a:t>
            </a:r>
            <a:r>
              <a:rPr lang="zh-CN" altLang="en-US"/>
              <a:t>刺网</a:t>
            </a:r>
            <a:r>
              <a:rPr lang="en-US" altLang="zh-CN"/>
              <a:t>)</a:t>
            </a:r>
            <a:r>
              <a:rPr lang="zh-CN" altLang="en-US"/>
              <a:t>作业方式大部分都在</a:t>
            </a:r>
            <a:r>
              <a:rPr lang="zh-CN" altLang="en-US" b="1">
                <a:solidFill>
                  <a:srgbClr val="FF0000"/>
                </a:solidFill>
              </a:rPr>
              <a:t>速度</a:t>
            </a:r>
            <a:r>
              <a:rPr lang="en-US" altLang="zh-CN" b="1">
                <a:solidFill>
                  <a:srgbClr val="FF0000"/>
                </a:solidFill>
              </a:rPr>
              <a:t>0</a:t>
            </a:r>
            <a:r>
              <a:rPr lang="zh-CN" altLang="en-US" b="1">
                <a:solidFill>
                  <a:srgbClr val="FF0000"/>
                </a:solidFill>
              </a:rPr>
              <a:t>或接近</a:t>
            </a:r>
            <a:r>
              <a:rPr lang="en-US" altLang="zh-CN" b="1">
                <a:solidFill>
                  <a:srgbClr val="FF0000"/>
                </a:solidFill>
              </a:rPr>
              <a:t>0</a:t>
            </a:r>
            <a:r>
              <a:rPr lang="zh-CN" altLang="en-US"/>
              <a:t>的情况下</a:t>
            </a:r>
            <a:r>
              <a:rPr lang="zh-CN" altLang="en-US"/>
              <a:t>作业；</a:t>
            </a:r>
            <a:endParaRPr lang="zh-CN" altLang="en-US"/>
          </a:p>
          <a:p>
            <a:pPr algn="l" fontAlgn="auto">
              <a:lnSpc>
                <a:spcPct val="200000"/>
              </a:lnSpc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速度的稳定性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trawler(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拖网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) &gt; seiner(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围网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) &gt; gill netter(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刺网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)</a:t>
            </a:r>
            <a:r>
              <a:rPr lang="zh-CN" altLang="en-US">
                <a:sym typeface="+mn-ea"/>
              </a:rPr>
              <a:t>；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" grpId="1"/>
      <p:bldP spid="7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2207240" cy="669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32" name="Rectangle 32"/>
          <p:cNvSpPr/>
          <p:nvPr/>
        </p:nvSpPr>
        <p:spPr>
          <a:xfrm>
            <a:off x="15240" y="119504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00CADF"/>
              </a:gs>
              <a:gs pos="32000">
                <a:srgbClr val="367CBD"/>
              </a:gs>
              <a:gs pos="99000">
                <a:srgbClr val="7030A0">
                  <a:lumMod val="96000"/>
                </a:srgbClr>
              </a:gs>
            </a:gsLst>
            <a:lin ang="21594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20912" y="1195258"/>
            <a:ext cx="10944224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01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基本信息</a:t>
            </a:r>
            <a:r>
              <a:rPr lang="zh-CN" sz="1600" b="0" dirty="0">
                <a:solidFill>
                  <a:schemeClr val="bg1"/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 方向</a:t>
            </a:r>
            <a:r>
              <a:rPr lang="en-US" altLang="zh-CN" sz="1600">
                <a:solidFill>
                  <a:schemeClr val="bg1"/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/direction</a:t>
            </a:r>
            <a:r>
              <a:rPr lang="zh-CN" sz="1600">
                <a:solidFill>
                  <a:schemeClr val="bg1"/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的分布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 </a:t>
            </a:r>
            <a:endParaRPr lang="zh-CN" sz="1600" b="0" dirty="0"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32025" y="5648325"/>
            <a:ext cx="6993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三种作业方式的方向</a:t>
            </a:r>
            <a:r>
              <a:rPr lang="en-US" altLang="zh-CN">
                <a:sym typeface="+mn-ea"/>
              </a:rPr>
              <a:t>/direction</a:t>
            </a:r>
            <a:r>
              <a:rPr lang="zh-CN" altLang="en-US">
                <a:sym typeface="+mn-ea"/>
              </a:rPr>
              <a:t>在方向特别小的情况有一定差异</a:t>
            </a:r>
            <a:r>
              <a:rPr lang="zh-CN" altLang="en-US">
                <a:sym typeface="+mn-ea"/>
              </a:rPr>
              <a:t>；</a:t>
            </a:r>
            <a:endParaRPr lang="zh-CN" altLang="en-US"/>
          </a:p>
        </p:txBody>
      </p:sp>
      <p:pic>
        <p:nvPicPr>
          <p:cNvPr id="3" name="图片 2" descr="basic_directi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305" y="1833880"/>
            <a:ext cx="10058400" cy="319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" grpId="1"/>
      <p:bldP spid="7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22073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32" name="Rectangle 32"/>
          <p:cNvSpPr/>
          <p:nvPr/>
        </p:nvSpPr>
        <p:spPr>
          <a:xfrm>
            <a:off x="15240" y="119504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00CADF"/>
              </a:gs>
              <a:gs pos="32000">
                <a:srgbClr val="367CBD"/>
              </a:gs>
              <a:gs pos="99000">
                <a:srgbClr val="7030A0">
                  <a:lumMod val="96000"/>
                </a:srgbClr>
              </a:gs>
            </a:gsLst>
            <a:lin ang="21594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20912" y="1195258"/>
            <a:ext cx="10944224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02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细致信息 </a:t>
            </a:r>
            <a:endParaRPr lang="zh-CN" sz="1600" b="0" dirty="0"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045" y="2261870"/>
            <a:ext cx="68605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400" b="1"/>
              <a:t>按照同一个</a:t>
            </a:r>
            <a:r>
              <a:rPr lang="zh-CN" altLang="en-US" sz="2400" b="1"/>
              <a:t>渔船</a:t>
            </a:r>
            <a:r>
              <a:rPr lang="en-US" altLang="zh-CN" sz="2400" b="1"/>
              <a:t>id</a:t>
            </a:r>
            <a:r>
              <a:rPr lang="zh-CN" altLang="en-US" sz="2400" b="1"/>
              <a:t>速度为0和非0两部分进行分析</a:t>
            </a:r>
            <a:endParaRPr lang="zh-CN" altLang="en-US" sz="2400" b="1"/>
          </a:p>
        </p:txBody>
      </p:sp>
      <p:sp>
        <p:nvSpPr>
          <p:cNvPr id="9" name="文本框 8"/>
          <p:cNvSpPr txBox="1"/>
          <p:nvPr/>
        </p:nvSpPr>
        <p:spPr>
          <a:xfrm>
            <a:off x="1249045" y="3345815"/>
            <a:ext cx="6579870" cy="1660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400" b="1"/>
              <a:t>按照同一</a:t>
            </a:r>
            <a:r>
              <a:rPr lang="zh-CN" sz="2400" b="1"/>
              <a:t>个</a:t>
            </a:r>
            <a:r>
              <a:rPr sz="2400" b="1"/>
              <a:t>渔船id白天和黑夜两部分进行分析</a:t>
            </a:r>
            <a:endParaRPr sz="2400" b="1"/>
          </a:p>
          <a:p>
            <a:pPr indent="0" algn="l">
              <a:buFont typeface="Arial" panose="020B0604020202020204" pitchFamily="34" charset="0"/>
              <a:buNone/>
            </a:pPr>
            <a:endParaRPr sz="2400" b="1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早</a:t>
            </a:r>
            <a:r>
              <a:t>6点</a:t>
            </a:r>
            <a:r>
              <a:rPr lang="zh-CN"/>
              <a:t>整至</a:t>
            </a:r>
            <a:r>
              <a:t>晚</a:t>
            </a:r>
            <a:r>
              <a:rPr lang="en-US"/>
              <a:t>8</a:t>
            </a:r>
            <a:r>
              <a:t>点</a:t>
            </a:r>
            <a:r>
              <a:rPr lang="zh-CN"/>
              <a:t>整</a:t>
            </a:r>
            <a:r>
              <a:t>设置为白天</a:t>
            </a:r>
            <a:r>
              <a:rPr lang="en-US"/>
              <a:t>(</a:t>
            </a:r>
            <a:r>
              <a:rPr lang="zh-CN" altLang="en-US" b="1">
                <a:solidFill>
                  <a:srgbClr val="FF0000"/>
                </a:solidFill>
              </a:rPr>
              <a:t>图标识</a:t>
            </a:r>
            <a:r>
              <a:rPr lang="en-US" altLang="zh-CN" b="1">
                <a:solidFill>
                  <a:srgbClr val="FF0000"/>
                </a:solidFill>
              </a:rPr>
              <a:t>Day</a:t>
            </a:r>
            <a:r>
              <a:rPr lang="en-US"/>
              <a:t>)</a:t>
            </a:r>
            <a:endParaRPr lang="en-US"/>
          </a:p>
          <a:p>
            <a:pPr marL="742950" lvl="1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/>
              <a:t>晚</a:t>
            </a:r>
            <a:r>
              <a:rPr lang="en-US" altLang="zh-CN"/>
              <a:t>8</a:t>
            </a:r>
            <a:r>
              <a:rPr lang="zh-CN" altLang="en-US"/>
              <a:t>点整至早</a:t>
            </a:r>
            <a:r>
              <a:rPr lang="en-US" altLang="zh-CN"/>
              <a:t>6</a:t>
            </a:r>
            <a:r>
              <a:rPr lang="zh-CN" altLang="en-US"/>
              <a:t>点整设置</a:t>
            </a:r>
            <a:r>
              <a:t>为黑夜</a:t>
            </a:r>
            <a:r>
              <a:rPr lang="en-US">
                <a:sym typeface="+mn-ea"/>
              </a:rPr>
              <a:t>(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图标识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Night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22073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32" name="Rectangle 32"/>
          <p:cNvSpPr/>
          <p:nvPr/>
        </p:nvSpPr>
        <p:spPr>
          <a:xfrm>
            <a:off x="15240" y="119504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00CADF"/>
              </a:gs>
              <a:gs pos="32000">
                <a:srgbClr val="367CBD"/>
              </a:gs>
              <a:gs pos="99000">
                <a:srgbClr val="7030A0">
                  <a:lumMod val="96000"/>
                </a:srgbClr>
              </a:gs>
            </a:gsLst>
            <a:lin ang="21594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20912" y="1195258"/>
            <a:ext cx="10944224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02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细致信息 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speed &gt; 0 &amp; speed == 0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  经纬度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/x-y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分布</a:t>
            </a:r>
            <a:endParaRPr lang="zh-CN" sz="1600" b="0" dirty="0"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857500" y="1731010"/>
            <a:ext cx="7368540" cy="4996815"/>
            <a:chOff x="4500" y="2726"/>
            <a:chExt cx="11604" cy="7869"/>
          </a:xfrm>
        </p:grpSpPr>
        <p:pic>
          <p:nvPicPr>
            <p:cNvPr id="3" name="图片 2" descr="detail_speed_xy_total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0" y="2726"/>
              <a:ext cx="11604" cy="7869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58" y="6163"/>
              <a:ext cx="1346" cy="8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22073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32" name="Rectangle 32"/>
          <p:cNvSpPr/>
          <p:nvPr/>
        </p:nvSpPr>
        <p:spPr>
          <a:xfrm>
            <a:off x="15240" y="119504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00CADF"/>
              </a:gs>
              <a:gs pos="32000">
                <a:srgbClr val="367CBD"/>
              </a:gs>
              <a:gs pos="99000">
                <a:srgbClr val="7030A0">
                  <a:lumMod val="96000"/>
                </a:srgbClr>
              </a:gs>
            </a:gsLst>
            <a:lin ang="21594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20912" y="1195258"/>
            <a:ext cx="10944224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02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细致信息 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speed &gt; 0 &amp; speed == 0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  经纬度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/x-y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分布</a:t>
            </a:r>
            <a:endParaRPr lang="zh-CN" sz="1600" b="0" dirty="0"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01950" y="1562100"/>
            <a:ext cx="7459980" cy="5184140"/>
            <a:chOff x="4570" y="2460"/>
            <a:chExt cx="11748" cy="8164"/>
          </a:xfrm>
        </p:grpSpPr>
        <p:pic>
          <p:nvPicPr>
            <p:cNvPr id="2" name="图片 1" descr="detail_speed_xy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0" y="2460"/>
              <a:ext cx="11748" cy="8165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28" y="6232"/>
              <a:ext cx="1290" cy="6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22073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32" name="Rectangle 32"/>
          <p:cNvSpPr/>
          <p:nvPr/>
        </p:nvSpPr>
        <p:spPr>
          <a:xfrm>
            <a:off x="15240" y="119504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00CADF"/>
              </a:gs>
              <a:gs pos="32000">
                <a:srgbClr val="367CBD"/>
              </a:gs>
              <a:gs pos="99000">
                <a:srgbClr val="7030A0">
                  <a:lumMod val="96000"/>
                </a:srgbClr>
              </a:gs>
            </a:gsLst>
            <a:lin ang="21594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20912" y="1195258"/>
            <a:ext cx="10944224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02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细致信息 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speed &gt; 0 &amp; speed == 0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经度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/x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分布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 </a:t>
            </a:r>
            <a:endParaRPr lang="zh-CN" sz="1600" b="0" dirty="0"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pic>
        <p:nvPicPr>
          <p:cNvPr id="3" name="图片 2" descr="detail_speed_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9990" y="1737360"/>
            <a:ext cx="7432040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22073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32" name="Rectangle 32"/>
          <p:cNvSpPr/>
          <p:nvPr/>
        </p:nvSpPr>
        <p:spPr>
          <a:xfrm>
            <a:off x="15240" y="119504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00CADF"/>
              </a:gs>
              <a:gs pos="32000">
                <a:srgbClr val="367CBD"/>
              </a:gs>
              <a:gs pos="99000">
                <a:srgbClr val="7030A0">
                  <a:lumMod val="96000"/>
                </a:srgbClr>
              </a:gs>
            </a:gsLst>
            <a:lin ang="21594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20912" y="1195258"/>
            <a:ext cx="10944224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02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细致信息 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speed &gt; &amp; speed == 0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纬度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/y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分布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 </a:t>
            </a:r>
            <a:endParaRPr lang="zh-CN" sz="1600" b="0" dirty="0"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pic>
        <p:nvPicPr>
          <p:cNvPr id="2" name="图片 1" descr="detail_speed_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705" y="1703070"/>
            <a:ext cx="7544435" cy="4950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22073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32" name="Rectangle 32"/>
          <p:cNvSpPr/>
          <p:nvPr/>
        </p:nvSpPr>
        <p:spPr>
          <a:xfrm>
            <a:off x="15240" y="119504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00CADF"/>
              </a:gs>
              <a:gs pos="32000">
                <a:srgbClr val="367CBD"/>
              </a:gs>
              <a:gs pos="99000">
                <a:srgbClr val="7030A0">
                  <a:lumMod val="96000"/>
                </a:srgbClr>
              </a:gs>
            </a:gsLst>
            <a:lin ang="21594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20912" y="1195258"/>
            <a:ext cx="10944224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02.02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细致信息 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D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ay&amp;Night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经纬度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/x-y</a:t>
            </a:r>
            <a:r>
              <a:rPr lang="en-US" alt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 </a:t>
            </a:r>
            <a:r>
              <a:rPr 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分布</a:t>
            </a:r>
            <a:endParaRPr lang="en-US" altLang="zh-CN" sz="1600" b="0" dirty="0"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36215" y="1562100"/>
            <a:ext cx="7630795" cy="5227955"/>
            <a:chOff x="4309" y="2460"/>
            <a:chExt cx="12017" cy="8233"/>
          </a:xfrm>
        </p:grpSpPr>
        <p:pic>
          <p:nvPicPr>
            <p:cNvPr id="6" name="图片 5" descr="detail_day&amp;night_xy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9" y="2460"/>
              <a:ext cx="12017" cy="8233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10" y="6125"/>
              <a:ext cx="1215" cy="6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22073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32" name="Rectangle 32"/>
          <p:cNvSpPr/>
          <p:nvPr/>
        </p:nvSpPr>
        <p:spPr>
          <a:xfrm>
            <a:off x="15240" y="119504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00CADF"/>
              </a:gs>
              <a:gs pos="32000">
                <a:srgbClr val="367CBD"/>
              </a:gs>
              <a:gs pos="99000">
                <a:srgbClr val="7030A0">
                  <a:lumMod val="96000"/>
                </a:srgbClr>
              </a:gs>
            </a:gsLst>
            <a:lin ang="21594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20912" y="1195258"/>
            <a:ext cx="10944224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02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细致信息 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Day&amp;Night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经纬度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/x-y</a:t>
            </a:r>
            <a:r>
              <a:rPr lang="en-US" alt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 </a:t>
            </a:r>
            <a:r>
              <a:rPr 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分布</a:t>
            </a:r>
            <a:endParaRPr lang="en-US" altLang="zh-CN" sz="1600" b="0" dirty="0">
              <a:effectLst/>
              <a:latin typeface="Microsoft YaHei Regular" charset="-122"/>
              <a:ea typeface="Microsoft YaHei Regular" charset="-122"/>
              <a:cs typeface="Microsoft YaHei Regular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672080" y="1635760"/>
            <a:ext cx="7616190" cy="5067300"/>
            <a:chOff x="4208" y="2576"/>
            <a:chExt cx="11994" cy="7980"/>
          </a:xfrm>
        </p:grpSpPr>
        <p:pic>
          <p:nvPicPr>
            <p:cNvPr id="2" name="图片 1" descr="detail_day&amp;night_xy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8" y="2576"/>
              <a:ext cx="11994" cy="7981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886" y="6248"/>
              <a:ext cx="1218" cy="5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22073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32" name="Rectangle 32"/>
          <p:cNvSpPr/>
          <p:nvPr/>
        </p:nvSpPr>
        <p:spPr>
          <a:xfrm>
            <a:off x="15240" y="119504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00CADF"/>
              </a:gs>
              <a:gs pos="32000">
                <a:srgbClr val="367CBD"/>
              </a:gs>
              <a:gs pos="99000">
                <a:srgbClr val="7030A0">
                  <a:lumMod val="96000"/>
                </a:srgbClr>
              </a:gs>
            </a:gsLst>
            <a:lin ang="21594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20912" y="1195258"/>
            <a:ext cx="10944224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02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细致信息 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D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ay&amp;Night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经度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/x</a:t>
            </a:r>
            <a:r>
              <a:rPr lang="en-US" alt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 </a:t>
            </a:r>
            <a:r>
              <a:rPr 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分布</a:t>
            </a:r>
            <a:endParaRPr lang="en-US" altLang="zh-CN" sz="1600" b="0" dirty="0"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pic>
        <p:nvPicPr>
          <p:cNvPr id="2" name="图片 1" descr="detail_day&amp;night_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8385" y="1737995"/>
            <a:ext cx="7601585" cy="4987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I\Desktop\峰会主KV\PPT模板\16：9文件内页1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" t="9308" r="3971" b="-718"/>
          <a:stretch>
            <a:fillRect/>
          </a:stretch>
        </p:blipFill>
        <p:spPr bwMode="auto">
          <a:xfrm>
            <a:off x="0" y="-2753"/>
            <a:ext cx="12229012" cy="686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10"/>
          <p:cNvGrpSpPr/>
          <p:nvPr/>
        </p:nvGrpSpPr>
        <p:grpSpPr>
          <a:xfrm>
            <a:off x="3697167" y="3365226"/>
            <a:ext cx="3498850" cy="438299"/>
            <a:chOff x="3943834" y="683242"/>
            <a:chExt cx="3962870" cy="584399"/>
          </a:xfrm>
        </p:grpSpPr>
        <p:sp>
          <p:nvSpPr>
            <p:cNvPr id="33" name="TextBox 11"/>
            <p:cNvSpPr txBox="1"/>
            <p:nvPr/>
          </p:nvSpPr>
          <p:spPr>
            <a:xfrm>
              <a:off x="3943834" y="683242"/>
              <a:ext cx="3962870" cy="253153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团队信息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íšḷïḓé"/>
          <p:cNvSpPr/>
          <p:nvPr/>
        </p:nvSpPr>
        <p:spPr>
          <a:xfrm>
            <a:off x="2824358" y="3065972"/>
            <a:ext cx="769741" cy="797094"/>
          </a:xfrm>
          <a:prstGeom prst="roundRect">
            <a:avLst/>
          </a:prstGeom>
          <a:gradFill flip="none" rotWithShape="1">
            <a:gsLst>
              <a:gs pos="0">
                <a:srgbClr val="24DBFD"/>
              </a:gs>
              <a:gs pos="100000">
                <a:srgbClr val="002FF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0" name="Group 10"/>
          <p:cNvGrpSpPr/>
          <p:nvPr/>
        </p:nvGrpSpPr>
        <p:grpSpPr>
          <a:xfrm>
            <a:off x="8361310" y="3372882"/>
            <a:ext cx="3507104" cy="430679"/>
            <a:chOff x="3943834" y="693402"/>
            <a:chExt cx="3972219" cy="574239"/>
          </a:xfrm>
        </p:grpSpPr>
        <p:sp>
          <p:nvSpPr>
            <p:cNvPr id="41" name="TextBox 11"/>
            <p:cNvSpPr txBox="1"/>
            <p:nvPr/>
          </p:nvSpPr>
          <p:spPr>
            <a:xfrm>
              <a:off x="3953183" y="693402"/>
              <a:ext cx="3962870" cy="242993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任务描述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TextBox 12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3" name="íšḷïḓé"/>
          <p:cNvSpPr/>
          <p:nvPr/>
        </p:nvSpPr>
        <p:spPr>
          <a:xfrm>
            <a:off x="7457386" y="3023463"/>
            <a:ext cx="769741" cy="797094"/>
          </a:xfrm>
          <a:prstGeom prst="roundRect">
            <a:avLst/>
          </a:prstGeom>
          <a:gradFill flip="none" rotWithShape="1">
            <a:gsLst>
              <a:gs pos="0">
                <a:srgbClr val="24DBFD"/>
              </a:gs>
              <a:gs pos="100000">
                <a:srgbClr val="002FF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051" name="Picture 3" descr="C:\Users\MI\Desktop\峰会主KV\LOGO\微信图片_202003151832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199" y="60898"/>
            <a:ext cx="6353734" cy="99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íšḷïḓé"/>
          <p:cNvSpPr/>
          <p:nvPr/>
        </p:nvSpPr>
        <p:spPr>
          <a:xfrm>
            <a:off x="2824426" y="4957673"/>
            <a:ext cx="769741" cy="797094"/>
          </a:xfrm>
          <a:prstGeom prst="roundRect">
            <a:avLst/>
          </a:prstGeom>
          <a:gradFill flip="none" rotWithShape="1">
            <a:gsLst>
              <a:gs pos="0">
                <a:srgbClr val="24DBFD"/>
              </a:gs>
              <a:gs pos="100000">
                <a:srgbClr val="002FF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rPr>
              <a:t>03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" name="Group 10"/>
          <p:cNvGrpSpPr/>
          <p:nvPr/>
        </p:nvGrpSpPr>
        <p:grpSpPr>
          <a:xfrm>
            <a:off x="3958854" y="5143897"/>
            <a:ext cx="3498590" cy="423059"/>
            <a:chOff x="3943833" y="703562"/>
            <a:chExt cx="3962575" cy="564079"/>
          </a:xfrm>
        </p:grpSpPr>
        <p:sp>
          <p:nvSpPr>
            <p:cNvPr id="8" name="TextBox 11"/>
            <p:cNvSpPr txBox="1"/>
            <p:nvPr/>
          </p:nvSpPr>
          <p:spPr>
            <a:xfrm>
              <a:off x="3943833" y="703562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p>
              <a:pPr algn="l"/>
              <a:r>
                <a:rPr lang="zh-CN" sz="28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Microsoft YaHei Regular" charset="-122"/>
                  <a:ea typeface="Microsoft YaHei Regular" charset="-122"/>
                  <a:cs typeface="Microsoft YaHei Regular" charset="-122"/>
                  <a:sym typeface="+mn-ea"/>
                </a:rPr>
                <a:t>思路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12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p>
              <a:pPr algn="l">
                <a:lnSpc>
                  <a:spcPct val="120000"/>
                </a:lnSpc>
              </a:pPr>
              <a:endPara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3" grpId="0" bldLvl="0" animBg="1"/>
      <p:bldP spid="6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22073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32" name="Rectangle 32"/>
          <p:cNvSpPr/>
          <p:nvPr/>
        </p:nvSpPr>
        <p:spPr>
          <a:xfrm>
            <a:off x="15240" y="119504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00CADF"/>
              </a:gs>
              <a:gs pos="32000">
                <a:srgbClr val="367CBD"/>
              </a:gs>
              <a:gs pos="99000">
                <a:srgbClr val="7030A0">
                  <a:lumMod val="96000"/>
                </a:srgbClr>
              </a:gs>
            </a:gsLst>
            <a:lin ang="21594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20912" y="1195258"/>
            <a:ext cx="10944224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02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细致信息 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D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ay&amp;Night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纬度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/y</a:t>
            </a:r>
            <a:r>
              <a:rPr lang="en-US" alt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 </a:t>
            </a:r>
            <a:r>
              <a:rPr 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分布</a:t>
            </a:r>
            <a:endParaRPr lang="en-US" altLang="zh-CN" sz="1600" b="0" dirty="0"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pic>
        <p:nvPicPr>
          <p:cNvPr id="2" name="图片 1" descr="detail_day&amp;night_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245" y="1711325"/>
            <a:ext cx="7497445" cy="4919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22073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32" name="Rectangle 32"/>
          <p:cNvSpPr/>
          <p:nvPr/>
        </p:nvSpPr>
        <p:spPr>
          <a:xfrm>
            <a:off x="15240" y="119504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00CADF"/>
              </a:gs>
              <a:gs pos="32000">
                <a:srgbClr val="367CBD"/>
              </a:gs>
              <a:gs pos="99000">
                <a:srgbClr val="7030A0">
                  <a:lumMod val="96000"/>
                </a:srgbClr>
              </a:gs>
            </a:gsLst>
            <a:lin ang="21594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20912" y="1195258"/>
            <a:ext cx="10944224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02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细致信息 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D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ay&amp;Night </a:t>
            </a:r>
            <a:r>
              <a:rPr 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速度</a:t>
            </a:r>
            <a:r>
              <a:rPr lang="en-US" alt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/speed</a:t>
            </a:r>
            <a:r>
              <a:rPr lang="en-US" alt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 </a:t>
            </a:r>
            <a:r>
              <a:rPr 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分布</a:t>
            </a:r>
            <a:endParaRPr lang="en-US" altLang="zh-CN" sz="1600" b="0" dirty="0"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pic>
        <p:nvPicPr>
          <p:cNvPr id="3" name="图片 2" descr="detail_day&amp;night_spe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260" y="1823720"/>
            <a:ext cx="7392035" cy="4850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22073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32" name="Rectangle 32"/>
          <p:cNvSpPr/>
          <p:nvPr/>
        </p:nvSpPr>
        <p:spPr>
          <a:xfrm>
            <a:off x="15240" y="119504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00CADF"/>
              </a:gs>
              <a:gs pos="32000">
                <a:srgbClr val="367CBD"/>
              </a:gs>
              <a:gs pos="99000">
                <a:srgbClr val="7030A0">
                  <a:lumMod val="96000"/>
                </a:srgbClr>
              </a:gs>
            </a:gsLst>
            <a:lin ang="21594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20912" y="1195258"/>
            <a:ext cx="10944224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02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细致信息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 </a:t>
            </a:r>
            <a:r>
              <a:rPr 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总结</a:t>
            </a:r>
            <a:endParaRPr lang="zh-CN" sz="1600" b="0">
              <a:effectLst/>
              <a:latin typeface="Microsoft YaHei Regular" charset="-122"/>
              <a:ea typeface="Microsoft YaHei Regular" charset="-122"/>
              <a:cs typeface="Microsoft YaHei Regular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93825" y="3240405"/>
            <a:ext cx="7780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同一种作业方式在</a:t>
            </a:r>
            <a:r>
              <a:rPr lang="en-US" altLang="zh-CN" sz="2400"/>
              <a:t>Day&amp;Night</a:t>
            </a:r>
            <a:r>
              <a:rPr lang="zh-CN" altLang="en-US" sz="2400"/>
              <a:t>上速度上有着一定</a:t>
            </a:r>
            <a:r>
              <a:rPr lang="zh-CN" altLang="en-US" sz="2400"/>
              <a:t>的差异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1393825" y="4365625"/>
            <a:ext cx="9177020" cy="4972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同一种作业方式在</a:t>
            </a:r>
            <a:r>
              <a:rPr lang="en-US" altLang="zh-CN" sz="2400"/>
              <a:t>Day&amp;Night</a:t>
            </a:r>
            <a:r>
              <a:rPr lang="zh-CN" altLang="en-US" sz="2400"/>
              <a:t>上位置区域</a:t>
            </a:r>
            <a:r>
              <a:rPr lang="en-US" altLang="zh-CN" sz="2400"/>
              <a:t>(</a:t>
            </a:r>
            <a:r>
              <a:rPr lang="zh-CN" altLang="en-US" sz="2400"/>
              <a:t>经纬度</a:t>
            </a:r>
            <a:r>
              <a:rPr lang="en-US" altLang="zh-CN" sz="2400"/>
              <a:t>)</a:t>
            </a:r>
            <a:r>
              <a:rPr lang="zh-CN" altLang="en-US" sz="2400">
                <a:sym typeface="+mn-ea"/>
              </a:rPr>
              <a:t>有着一定</a:t>
            </a:r>
            <a:r>
              <a:rPr lang="zh-CN" altLang="en-US" sz="2400">
                <a:sym typeface="+mn-ea"/>
              </a:rPr>
              <a:t>的差异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1393825" y="2115185"/>
            <a:ext cx="92379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/>
              <a:t>同一种作业方式在不同速度的位置区域</a:t>
            </a:r>
            <a:r>
              <a:rPr lang="en-US" altLang="zh-CN" sz="2400"/>
              <a:t>(</a:t>
            </a:r>
            <a:r>
              <a:rPr lang="zh-CN" altLang="en-US" sz="2400"/>
              <a:t>经纬度</a:t>
            </a:r>
            <a:r>
              <a:rPr lang="en-US" altLang="zh-CN" sz="2400"/>
              <a:t>)</a:t>
            </a:r>
            <a:r>
              <a:rPr lang="zh-CN" altLang="en-US" sz="2400"/>
              <a:t>也有</a:t>
            </a:r>
            <a:r>
              <a:rPr lang="zh-CN" altLang="en-US" sz="2400">
                <a:sym typeface="+mn-ea"/>
              </a:rPr>
              <a:t>着一定</a:t>
            </a:r>
            <a:r>
              <a:rPr lang="zh-CN" altLang="en-US" sz="2400">
                <a:sym typeface="+mn-ea"/>
              </a:rPr>
              <a:t>的差异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8" grpId="0"/>
      <p:bldP spid="3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22073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32" name="Rectangle 32"/>
          <p:cNvSpPr/>
          <p:nvPr/>
        </p:nvSpPr>
        <p:spPr>
          <a:xfrm>
            <a:off x="15240" y="119504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00CADF"/>
              </a:gs>
              <a:gs pos="32000">
                <a:srgbClr val="367CBD"/>
              </a:gs>
              <a:gs pos="99000">
                <a:srgbClr val="7030A0">
                  <a:lumMod val="96000"/>
                </a:srgbClr>
              </a:gs>
            </a:gsLst>
            <a:lin ang="21594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20912" y="1195258"/>
            <a:ext cx="10944224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03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动态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信息 </a:t>
            </a:r>
            <a:endParaRPr lang="en-US" altLang="zh-CN" sz="1600" b="0" dirty="0"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828040" y="2117725"/>
            <a:ext cx="971740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每个渔船</a:t>
            </a:r>
            <a:r>
              <a:rPr lang="en-US" altLang="zh-CN"/>
              <a:t>id</a:t>
            </a:r>
            <a:r>
              <a:rPr lang="zh-CN" altLang="en-US"/>
              <a:t>的速度、经纬度看做是一个序列信息</a:t>
            </a:r>
            <a:endParaRPr lang="zh-CN" altLang="en-US"/>
          </a:p>
          <a:p>
            <a:pPr marL="28575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利用速度、经纬度的分位数统计量，将浮点特征</a:t>
            </a:r>
            <a:r>
              <a:rPr lang="zh-CN" altLang="en-US"/>
              <a:t>分桶转成一个类型特征</a:t>
            </a:r>
            <a:endParaRPr lang="zh-CN" altLang="en-US"/>
          </a:p>
          <a:p>
            <a:pPr marL="28575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使用不同的</a:t>
            </a:r>
            <a:r>
              <a:rPr lang="en-US" altLang="zh-CN"/>
              <a:t>ngram</a:t>
            </a:r>
            <a:r>
              <a:rPr lang="zh-CN" altLang="en-US"/>
              <a:t>提取</a:t>
            </a:r>
            <a:r>
              <a:rPr lang="en-US" altLang="zh-CN"/>
              <a:t>TF-IDF </a:t>
            </a:r>
            <a:r>
              <a:rPr lang="zh-CN" altLang="en-US"/>
              <a:t>特征（</a:t>
            </a:r>
            <a:r>
              <a:rPr lang="en-US" altLang="zh-CN" b="1">
                <a:solidFill>
                  <a:srgbClr val="FF0000"/>
                </a:solidFill>
              </a:rPr>
              <a:t>ngram=1, 2, 3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对不同</a:t>
            </a:r>
            <a:r>
              <a:rPr lang="en-US" altLang="zh-CN"/>
              <a:t>ngram</a:t>
            </a:r>
            <a:r>
              <a:rPr lang="zh-CN" altLang="en-US"/>
              <a:t>提取的特征</a:t>
            </a:r>
            <a:r>
              <a:rPr lang="en-US" altLang="zh-CN"/>
              <a:t>t-SNE </a:t>
            </a:r>
            <a:r>
              <a:rPr lang="zh-CN" altLang="en-US"/>
              <a:t>降维到二维，进行</a:t>
            </a:r>
            <a:r>
              <a:rPr lang="zh-CN" altLang="en-US"/>
              <a:t>可视化</a:t>
            </a:r>
            <a:endParaRPr lang="zh-CN" altLang="en-US"/>
          </a:p>
          <a:p>
            <a:pPr marL="28575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最终，</a:t>
            </a:r>
            <a:r>
              <a:rPr lang="zh-CN" altLang="en-US"/>
              <a:t>利用</a:t>
            </a:r>
            <a:r>
              <a:rPr lang="en-US" altLang="zh-CN"/>
              <a:t>NLP</a:t>
            </a:r>
            <a:r>
              <a:rPr lang="zh-CN" altLang="en-US"/>
              <a:t>的</a:t>
            </a:r>
            <a:r>
              <a:rPr lang="en-US" altLang="zh-CN"/>
              <a:t>TF-IDF</a:t>
            </a:r>
            <a:r>
              <a:rPr lang="zh-CN" altLang="en-US"/>
              <a:t>提取关键高维的</a:t>
            </a:r>
            <a:r>
              <a:rPr lang="en-US" altLang="zh-CN"/>
              <a:t>ngram</a:t>
            </a:r>
            <a:r>
              <a:rPr lang="zh-CN" altLang="en-US"/>
              <a:t>信息，有效获取速度和经纬度动态</a:t>
            </a:r>
            <a:r>
              <a:rPr lang="zh-CN" altLang="en-US"/>
              <a:t>变化的</a:t>
            </a:r>
            <a:r>
              <a:rPr lang="zh-CN" altLang="en-US"/>
              <a:t>信息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2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22073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32" name="Rectangle 32"/>
          <p:cNvSpPr/>
          <p:nvPr/>
        </p:nvSpPr>
        <p:spPr>
          <a:xfrm>
            <a:off x="15240" y="119504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00CADF"/>
              </a:gs>
              <a:gs pos="32000">
                <a:srgbClr val="367CBD"/>
              </a:gs>
              <a:gs pos="99000">
                <a:srgbClr val="7030A0">
                  <a:lumMod val="96000"/>
                </a:srgbClr>
              </a:gs>
            </a:gsLst>
            <a:lin ang="21594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20912" y="1195258"/>
            <a:ext cx="10944224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03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动态信息 经纬度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/x-y ngram=1, ngram=2, ngram=3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降维之后结果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(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从左到右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)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 </a:t>
            </a:r>
            <a:endParaRPr lang="en-US" altLang="zh-CN" sz="1600" b="0" dirty="0"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56765" y="5771515"/>
            <a:ext cx="59702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以上三图可看出，经纬度的</a:t>
            </a:r>
            <a:r>
              <a:rPr lang="en-US" altLang="zh-CN" b="1"/>
              <a:t>TF-IDF</a:t>
            </a:r>
            <a:r>
              <a:rPr lang="zh-CN" altLang="en-US" b="1"/>
              <a:t>特征有较大的区分度</a:t>
            </a:r>
            <a:endParaRPr lang="zh-CN" altLang="en-US" b="1"/>
          </a:p>
        </p:txBody>
      </p:sp>
      <p:grpSp>
        <p:nvGrpSpPr>
          <p:cNvPr id="8" name="组合 7"/>
          <p:cNvGrpSpPr/>
          <p:nvPr/>
        </p:nvGrpSpPr>
        <p:grpSpPr>
          <a:xfrm>
            <a:off x="386715" y="1869440"/>
            <a:ext cx="11206480" cy="3433445"/>
            <a:chOff x="609" y="2944"/>
            <a:chExt cx="17648" cy="5407"/>
          </a:xfrm>
        </p:grpSpPr>
        <p:grpSp>
          <p:nvGrpSpPr>
            <p:cNvPr id="9" name="组合 8"/>
            <p:cNvGrpSpPr/>
            <p:nvPr/>
          </p:nvGrpSpPr>
          <p:grpSpPr>
            <a:xfrm>
              <a:off x="609" y="2944"/>
              <a:ext cx="17648" cy="5407"/>
              <a:chOff x="684" y="3350"/>
              <a:chExt cx="17648" cy="5407"/>
            </a:xfrm>
          </p:grpSpPr>
          <p:pic>
            <p:nvPicPr>
              <p:cNvPr id="3" name="图片 2" descr="dynamic_x1_y1_tsn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" y="3350"/>
                <a:ext cx="5343" cy="5292"/>
              </a:xfrm>
              <a:prstGeom prst="rect">
                <a:avLst/>
              </a:prstGeom>
            </p:spPr>
          </p:pic>
          <p:pic>
            <p:nvPicPr>
              <p:cNvPr id="6" name="图片 5" descr="dynamic_x2_y2_tsne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4" y="3350"/>
                <a:ext cx="5393" cy="5341"/>
              </a:xfrm>
              <a:prstGeom prst="rect">
                <a:avLst/>
              </a:prstGeom>
            </p:spPr>
          </p:pic>
          <p:pic>
            <p:nvPicPr>
              <p:cNvPr id="7" name="图片 6" descr="dynamic_x3_y3_tsne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73" y="3350"/>
                <a:ext cx="5459" cy="5407"/>
              </a:xfrm>
              <a:prstGeom prst="rect">
                <a:avLst/>
              </a:prstGeom>
            </p:spPr>
          </p:pic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210" y="7784"/>
              <a:ext cx="940" cy="4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22073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32" name="Rectangle 32"/>
          <p:cNvSpPr/>
          <p:nvPr/>
        </p:nvSpPr>
        <p:spPr>
          <a:xfrm>
            <a:off x="15240" y="119504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00CADF"/>
              </a:gs>
              <a:gs pos="32000">
                <a:srgbClr val="367CBD"/>
              </a:gs>
              <a:gs pos="99000">
                <a:srgbClr val="7030A0">
                  <a:lumMod val="96000"/>
                </a:srgbClr>
              </a:gs>
            </a:gsLst>
            <a:lin ang="21594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20912" y="1195258"/>
            <a:ext cx="10944224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03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动态信息 速度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/speed ngram=1, ngram=2, ngram=3, ngram=1,2,3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降维之后结果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(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从左到右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)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 </a:t>
            </a:r>
            <a:endParaRPr lang="en-US" altLang="zh-CN" sz="1600" b="0" dirty="0"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56765" y="5771515"/>
            <a:ext cx="55130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上图可看出，速度的</a:t>
            </a:r>
            <a:r>
              <a:rPr lang="en-US" altLang="zh-CN" b="1"/>
              <a:t>TF-IDF</a:t>
            </a:r>
            <a:r>
              <a:rPr lang="zh-CN" altLang="en-US" b="1"/>
              <a:t>特征没有很大</a:t>
            </a:r>
            <a:r>
              <a:rPr lang="zh-CN" altLang="en-US" b="1"/>
              <a:t>的区分度</a:t>
            </a:r>
            <a:endParaRPr lang="zh-CN" altLang="en-US" b="1"/>
          </a:p>
        </p:txBody>
      </p:sp>
      <p:grpSp>
        <p:nvGrpSpPr>
          <p:cNvPr id="7" name="组合 6"/>
          <p:cNvGrpSpPr/>
          <p:nvPr/>
        </p:nvGrpSpPr>
        <p:grpSpPr>
          <a:xfrm>
            <a:off x="170815" y="2372995"/>
            <a:ext cx="11713845" cy="2588260"/>
            <a:chOff x="269" y="3737"/>
            <a:chExt cx="18447" cy="4076"/>
          </a:xfrm>
        </p:grpSpPr>
        <p:grpSp>
          <p:nvGrpSpPr>
            <p:cNvPr id="3" name="组合 2"/>
            <p:cNvGrpSpPr/>
            <p:nvPr/>
          </p:nvGrpSpPr>
          <p:grpSpPr>
            <a:xfrm>
              <a:off x="269" y="3737"/>
              <a:ext cx="18447" cy="4076"/>
              <a:chOff x="269" y="3737"/>
              <a:chExt cx="18447" cy="4076"/>
            </a:xfrm>
          </p:grpSpPr>
          <p:pic>
            <p:nvPicPr>
              <p:cNvPr id="8" name="图片 7" descr="dynamic_speed_2_tsn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84" y="3737"/>
                <a:ext cx="4114" cy="4075"/>
              </a:xfrm>
              <a:prstGeom prst="rect">
                <a:avLst/>
              </a:prstGeom>
            </p:spPr>
          </p:pic>
          <p:pic>
            <p:nvPicPr>
              <p:cNvPr id="2" name="图片 1" descr="dynamic_speed_1_tsne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9" y="3737"/>
                <a:ext cx="4116" cy="4076"/>
              </a:xfrm>
              <a:prstGeom prst="rect">
                <a:avLst/>
              </a:prstGeom>
            </p:spPr>
          </p:pic>
          <p:pic>
            <p:nvPicPr>
              <p:cNvPr id="11" name="图片 10" descr="dynamic_speed_123_tsne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04" y="3739"/>
                <a:ext cx="4112" cy="4074"/>
              </a:xfrm>
              <a:prstGeom prst="rect">
                <a:avLst/>
              </a:prstGeom>
            </p:spPr>
          </p:pic>
          <p:pic>
            <p:nvPicPr>
              <p:cNvPr id="12" name="图片 11" descr="dynamic_speed_3_tsne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11" y="3737"/>
                <a:ext cx="4113" cy="4075"/>
              </a:xfrm>
              <a:prstGeom prst="rect">
                <a:avLst/>
              </a:prstGeom>
            </p:spPr>
          </p:pic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776" y="7361"/>
              <a:ext cx="940" cy="4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22073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32" name="Rectangle 32"/>
          <p:cNvSpPr/>
          <p:nvPr/>
        </p:nvSpPr>
        <p:spPr>
          <a:xfrm>
            <a:off x="15240" y="119504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00CADF"/>
              </a:gs>
              <a:gs pos="32000">
                <a:srgbClr val="367CBD"/>
              </a:gs>
              <a:gs pos="99000">
                <a:srgbClr val="7030A0">
                  <a:lumMod val="96000"/>
                </a:srgbClr>
              </a:gs>
            </a:gsLst>
            <a:lin ang="21594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20912" y="1195258"/>
            <a:ext cx="10944224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04 word2vec</a:t>
            </a:r>
            <a:endParaRPr lang="en-US" altLang="zh-CN" sz="1600" b="0" dirty="0"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040" y="2117725"/>
            <a:ext cx="987742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每个渔船</a:t>
            </a:r>
            <a:r>
              <a:rPr lang="en-US" altLang="zh-CN"/>
              <a:t>id</a:t>
            </a:r>
            <a:r>
              <a:rPr lang="zh-CN" altLang="en-US"/>
              <a:t>的速度、经纬度看做是一个序列信息</a:t>
            </a:r>
            <a:endParaRPr lang="zh-CN" altLang="en-US"/>
          </a:p>
          <a:p>
            <a:pPr marL="28575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利用速度、经纬度的分位数统计量，将浮点特征</a:t>
            </a:r>
            <a:r>
              <a:rPr lang="zh-CN" altLang="en-US"/>
              <a:t>分桶转成一个类型特征</a:t>
            </a:r>
            <a:endParaRPr lang="zh-CN" altLang="en-US"/>
          </a:p>
          <a:p>
            <a:pPr marL="28575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使用深度学习的</a:t>
            </a:r>
            <a:r>
              <a:rPr lang="en-US" altLang="zh-CN"/>
              <a:t>word2vec</a:t>
            </a:r>
            <a:r>
              <a:rPr lang="zh-CN" altLang="en-US"/>
              <a:t>的CBOW算法无监督训练，获取经纬度</a:t>
            </a:r>
            <a:r>
              <a:rPr lang="en-US" altLang="zh-CN"/>
              <a:t>(x-y)</a:t>
            </a:r>
            <a:r>
              <a:rPr lang="zh-CN" altLang="en-US"/>
              <a:t>和</a:t>
            </a:r>
            <a:r>
              <a:rPr lang="zh-CN" altLang="en-US"/>
              <a:t>速度</a:t>
            </a:r>
            <a:r>
              <a:rPr lang="en-US" altLang="zh-CN"/>
              <a:t>(speed)</a:t>
            </a:r>
            <a:r>
              <a:rPr lang="zh-CN" altLang="en-US"/>
              <a:t>的类型向量</a:t>
            </a:r>
            <a:endParaRPr lang="zh-CN" altLang="en-US"/>
          </a:p>
          <a:p>
            <a:pPr marL="28575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每个渔船</a:t>
            </a:r>
            <a:r>
              <a:rPr lang="en-US" altLang="zh-CN"/>
              <a:t>id</a:t>
            </a:r>
            <a:r>
              <a:rPr lang="zh-CN" altLang="en-US"/>
              <a:t>的经纬度和速度向量取平均作为特征，然后使用</a:t>
            </a:r>
            <a:r>
              <a:rPr lang="en-US" altLang="zh-CN"/>
              <a:t>t-SNE </a:t>
            </a:r>
            <a:r>
              <a:rPr lang="zh-CN" altLang="en-US"/>
              <a:t>降维到二维，进行</a:t>
            </a:r>
            <a:r>
              <a:rPr lang="zh-CN" altLang="en-US"/>
              <a:t>可视化</a:t>
            </a:r>
            <a:endParaRPr lang="zh-CN" altLang="en-US"/>
          </a:p>
          <a:p>
            <a:pPr marL="28575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最终，利用</a:t>
            </a:r>
            <a:r>
              <a:rPr lang="en-US" altLang="zh-CN"/>
              <a:t>NLP</a:t>
            </a:r>
            <a:r>
              <a:rPr lang="zh-CN" altLang="en-US"/>
              <a:t>的</a:t>
            </a:r>
            <a:r>
              <a:rPr lang="en-US" altLang="zh-CN"/>
              <a:t>word2vec</a:t>
            </a:r>
            <a:r>
              <a:rPr lang="zh-CN" altLang="en-US"/>
              <a:t>提取区域的交互动态</a:t>
            </a:r>
            <a:r>
              <a:rPr lang="zh-CN" altLang="en-US"/>
              <a:t>信息，有效获取速度和经纬度信息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" y="123825"/>
            <a:ext cx="122073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32" name="Rectangle 32"/>
          <p:cNvSpPr/>
          <p:nvPr/>
        </p:nvSpPr>
        <p:spPr>
          <a:xfrm>
            <a:off x="15240" y="119504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00CADF"/>
              </a:gs>
              <a:gs pos="32000">
                <a:srgbClr val="367CBD"/>
              </a:gs>
              <a:gs pos="99000">
                <a:srgbClr val="7030A0">
                  <a:lumMod val="96000"/>
                </a:srgbClr>
              </a:gs>
            </a:gsLst>
            <a:lin ang="21594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20912" y="1195258"/>
            <a:ext cx="10944224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04 word2vec</a:t>
            </a:r>
            <a:r>
              <a:rPr lang="en-US" alt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 </a:t>
            </a:r>
            <a:r>
              <a:rPr 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降维之后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可视化</a:t>
            </a:r>
            <a:r>
              <a:rPr 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（从左到右）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  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·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经度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·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 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·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纬度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·</a:t>
            </a:r>
            <a:endParaRPr lang="en-US" altLang="zh-CN" sz="1600" b="0" dirty="0"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38810" y="2036445"/>
            <a:ext cx="10915650" cy="4301490"/>
            <a:chOff x="1006" y="3207"/>
            <a:chExt cx="17190" cy="6774"/>
          </a:xfrm>
        </p:grpSpPr>
        <p:grpSp>
          <p:nvGrpSpPr>
            <p:cNvPr id="7" name="组合 6"/>
            <p:cNvGrpSpPr/>
            <p:nvPr/>
          </p:nvGrpSpPr>
          <p:grpSpPr>
            <a:xfrm>
              <a:off x="1006" y="3207"/>
              <a:ext cx="17188" cy="6773"/>
              <a:chOff x="667" y="3592"/>
              <a:chExt cx="11466" cy="5020"/>
            </a:xfrm>
          </p:grpSpPr>
          <p:pic>
            <p:nvPicPr>
              <p:cNvPr id="2" name="图片 1" descr="word2vec_x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" y="3592"/>
                <a:ext cx="5049" cy="5001"/>
              </a:xfrm>
              <a:prstGeom prst="rect">
                <a:avLst/>
              </a:prstGeom>
            </p:spPr>
          </p:pic>
          <p:pic>
            <p:nvPicPr>
              <p:cNvPr id="6" name="图片 5" descr="word2vec_y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5" y="3592"/>
                <a:ext cx="5069" cy="5021"/>
              </a:xfrm>
              <a:prstGeom prst="rect">
                <a:avLst/>
              </a:prstGeom>
            </p:spPr>
          </p:pic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56" y="9529"/>
              <a:ext cx="940" cy="4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22073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32" name="Rectangle 32"/>
          <p:cNvSpPr/>
          <p:nvPr/>
        </p:nvSpPr>
        <p:spPr>
          <a:xfrm>
            <a:off x="15240" y="119504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00CADF"/>
              </a:gs>
              <a:gs pos="32000">
                <a:srgbClr val="367CBD"/>
              </a:gs>
              <a:gs pos="99000">
                <a:srgbClr val="7030A0">
                  <a:lumMod val="96000"/>
                </a:srgbClr>
              </a:gs>
            </a:gsLst>
            <a:lin ang="21594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20912" y="1195258"/>
            <a:ext cx="10944224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04 word2vec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 </a:t>
            </a:r>
            <a:r>
              <a:rPr 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降维之后</a:t>
            </a:r>
            <a:r>
              <a:rPr 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可视化</a:t>
            </a:r>
            <a:r>
              <a:rPr 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（从左到右）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·</a:t>
            </a:r>
            <a:r>
              <a:rPr 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经纬度</a:t>
            </a:r>
            <a:r>
              <a:rPr lang="en-US" alt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·</a:t>
            </a:r>
            <a:r>
              <a:rPr 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 </a:t>
            </a:r>
            <a:r>
              <a:rPr lang="en-US" altLang="zh-CN" sz="1600" b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·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经纬度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+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速度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·</a:t>
            </a:r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 </a:t>
            </a:r>
            <a:endParaRPr lang="en-US" altLang="zh-CN" sz="1600" b="0" dirty="0"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7530" y="1653540"/>
            <a:ext cx="10859135" cy="4811395"/>
            <a:chOff x="878" y="2604"/>
            <a:chExt cx="17101" cy="7577"/>
          </a:xfrm>
        </p:grpSpPr>
        <p:grpSp>
          <p:nvGrpSpPr>
            <p:cNvPr id="9" name="组合 8"/>
            <p:cNvGrpSpPr/>
            <p:nvPr/>
          </p:nvGrpSpPr>
          <p:grpSpPr>
            <a:xfrm>
              <a:off x="878" y="2604"/>
              <a:ext cx="17100" cy="7576"/>
              <a:chOff x="865" y="2604"/>
              <a:chExt cx="17100" cy="7576"/>
            </a:xfrm>
          </p:grpSpPr>
          <p:pic>
            <p:nvPicPr>
              <p:cNvPr id="10" name="图片 9" descr="word2vec_xy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7" y="2604"/>
                <a:ext cx="7573" cy="7503"/>
              </a:xfrm>
              <a:prstGeom prst="rect">
                <a:avLst/>
              </a:prstGeom>
            </p:spPr>
          </p:pic>
          <p:pic>
            <p:nvPicPr>
              <p:cNvPr id="11" name="图片 10" descr="word2vec_xy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5" y="2620"/>
                <a:ext cx="7573" cy="7503"/>
              </a:xfrm>
              <a:prstGeom prst="rect">
                <a:avLst/>
              </a:prstGeom>
            </p:spPr>
          </p:pic>
          <p:pic>
            <p:nvPicPr>
              <p:cNvPr id="12" name="图片 11" descr="word2vec_xy_speed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15" y="2604"/>
                <a:ext cx="7651" cy="7577"/>
              </a:xfrm>
              <a:prstGeom prst="rect">
                <a:avLst/>
              </a:prstGeom>
            </p:spPr>
          </p:pic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039" y="9729"/>
              <a:ext cx="940" cy="4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22073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32" name="Rectangle 32"/>
          <p:cNvSpPr/>
          <p:nvPr/>
        </p:nvSpPr>
        <p:spPr>
          <a:xfrm>
            <a:off x="15240" y="119504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00CADF"/>
              </a:gs>
              <a:gs pos="32000">
                <a:srgbClr val="367CBD"/>
              </a:gs>
              <a:gs pos="99000">
                <a:srgbClr val="7030A0">
                  <a:lumMod val="96000"/>
                </a:srgbClr>
              </a:gs>
            </a:gsLst>
            <a:lin ang="21594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20912" y="1195258"/>
            <a:ext cx="10944224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05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无监督预训练模型（由于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时间和数据的因素，未在线上测试过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）</a:t>
            </a:r>
            <a:endParaRPr lang="en-US" altLang="zh-CN" sz="1600" b="0" dirty="0"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84275" y="2075815"/>
            <a:ext cx="884110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 </a:t>
            </a:r>
            <a:r>
              <a:rPr lang="zh-CN" altLang="en-US"/>
              <a:t>预训练模型方式极大地提升</a:t>
            </a:r>
            <a:r>
              <a:rPr lang="zh-CN" altLang="en-US"/>
              <a:t>语音、计算机视觉、自然语言处理各项任务的效果</a:t>
            </a:r>
            <a:endParaRPr lang="zh-CN" altLang="en-US"/>
          </a:p>
          <a:p>
            <a:pPr marL="285750" indent="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 </a:t>
            </a:r>
            <a:r>
              <a:rPr lang="zh-CN" altLang="en-US" b="1"/>
              <a:t>将渔船</a:t>
            </a:r>
            <a:r>
              <a:rPr lang="zh-CN" altLang="en-US" b="1"/>
              <a:t>每条航行的时序数据当做一个句子</a:t>
            </a:r>
            <a:r>
              <a:rPr lang="en-US" altLang="zh-CN" b="1"/>
              <a:t>/</a:t>
            </a:r>
            <a:r>
              <a:rPr lang="zh-CN" altLang="en-US" b="1"/>
              <a:t>段落</a:t>
            </a:r>
            <a:r>
              <a:rPr lang="en-US" altLang="zh-CN" b="1"/>
              <a:t>/</a:t>
            </a:r>
            <a:r>
              <a:rPr lang="zh-CN" altLang="en-US" b="1"/>
              <a:t>文档进行处理</a:t>
            </a:r>
            <a:endParaRPr lang="zh-CN" altLang="en-US"/>
          </a:p>
          <a:p>
            <a:pPr marL="285750" indent="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 利用大量的</a:t>
            </a:r>
            <a:r>
              <a:rPr lang="zh-CN" altLang="en-US" b="1">
                <a:solidFill>
                  <a:srgbClr val="FF0000"/>
                </a:solidFill>
              </a:rPr>
              <a:t>无监督数据</a:t>
            </a:r>
            <a:r>
              <a:rPr lang="zh-CN" altLang="en-US"/>
              <a:t>进行预训练模型</a:t>
            </a:r>
            <a:r>
              <a:rPr lang="en-US" altLang="zh-CN"/>
              <a:t>(</a:t>
            </a:r>
            <a:r>
              <a:rPr lang="zh-CN" altLang="en-US"/>
              <a:t>如</a:t>
            </a:r>
            <a:r>
              <a:rPr lang="en-US" altLang="zh-CN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BERT/XLNET/ELECTRA</a:t>
            </a:r>
            <a:r>
              <a:rPr lang="en-US" altLang="zh-CN"/>
              <a:t>)</a:t>
            </a:r>
            <a:endParaRPr lang="zh-CN" altLang="en-US"/>
          </a:p>
          <a:p>
            <a:pPr marL="285750" indent="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 能学习到更高层次的渔船航线规律，提取更深含义的渔船航线特征</a:t>
            </a:r>
            <a:endParaRPr lang="zh-CN" altLang="en-US"/>
          </a:p>
          <a:p>
            <a:pPr marL="285750" indent="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 </a:t>
            </a:r>
            <a:r>
              <a:rPr lang="zh-CN" altLang="en-US"/>
              <a:t>使用无监督数据（无需标注），即收集大量同个体系的渔船航行数据，无需要标注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I\Desktop\峰会主KV\PPT模板\030b02e0e228deccf334975f4b898b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t="7150" r="9943" b="6176"/>
          <a:stretch>
            <a:fillRect/>
          </a:stretch>
        </p:blipFill>
        <p:spPr bwMode="auto">
          <a:xfrm>
            <a:off x="-1" y="0"/>
            <a:ext cx="121804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5"/>
          <p:cNvSpPr txBox="1"/>
          <p:nvPr/>
        </p:nvSpPr>
        <p:spPr>
          <a:xfrm>
            <a:off x="7264400" y="11650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图文框 9"/>
          <p:cNvSpPr/>
          <p:nvPr/>
        </p:nvSpPr>
        <p:spPr>
          <a:xfrm>
            <a:off x="7264400" y="579160"/>
            <a:ext cx="2588378" cy="5288240"/>
          </a:xfrm>
          <a:prstGeom prst="frame">
            <a:avLst>
              <a:gd name="adj1" fmla="val 2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4"/>
          <p:cNvSpPr txBox="1"/>
          <p:nvPr/>
        </p:nvSpPr>
        <p:spPr>
          <a:xfrm>
            <a:off x="7353300" y="3233721"/>
            <a:ext cx="2463800" cy="2122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6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团队信息</a:t>
            </a:r>
            <a:endParaRPr lang="zh-CN" altLang="en-US" sz="6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5"/>
          <p:cNvSpPr txBox="1"/>
          <p:nvPr/>
        </p:nvSpPr>
        <p:spPr>
          <a:xfrm>
            <a:off x="7338178" y="650321"/>
            <a:ext cx="2463800" cy="22148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78" y="313008"/>
            <a:ext cx="3327356" cy="144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593" y="512969"/>
            <a:ext cx="1627246" cy="341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0" grpId="0" bldLvl="0" animBg="1"/>
      <p:bldP spid="11" grpId="0"/>
      <p:bldP spid="12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MI\Desktop\峰会主KV\PPT模板\16：9文件内页4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7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2"/>
          <p:cNvSpPr txBox="1"/>
          <p:nvPr/>
        </p:nvSpPr>
        <p:spPr>
          <a:xfrm>
            <a:off x="2648585" y="2659953"/>
            <a:ext cx="68948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8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en-US" altLang="zh-CN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143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73593" y="643834"/>
            <a:ext cx="1627246" cy="341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I\Desktop\峰会主KV\PPT模板\030b02e0e228deccf334975f4b898b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t="7150" r="9943" b="6176"/>
          <a:stretch>
            <a:fillRect/>
          </a:stretch>
        </p:blipFill>
        <p:spPr bwMode="auto">
          <a:xfrm>
            <a:off x="-1" y="0"/>
            <a:ext cx="121804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5"/>
          <p:cNvSpPr txBox="1"/>
          <p:nvPr/>
        </p:nvSpPr>
        <p:spPr>
          <a:xfrm>
            <a:off x="7264400" y="11650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图文框 9"/>
          <p:cNvSpPr/>
          <p:nvPr/>
        </p:nvSpPr>
        <p:spPr>
          <a:xfrm>
            <a:off x="7264400" y="579160"/>
            <a:ext cx="2588378" cy="5288240"/>
          </a:xfrm>
          <a:prstGeom prst="frame">
            <a:avLst>
              <a:gd name="adj1" fmla="val 2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4"/>
          <p:cNvSpPr txBox="1"/>
          <p:nvPr/>
        </p:nvSpPr>
        <p:spPr>
          <a:xfrm>
            <a:off x="7353300" y="3233721"/>
            <a:ext cx="2463800" cy="2122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6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en-US" altLang="zh-CN" sz="6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6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endParaRPr lang="zh-CN" altLang="en-US" sz="6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5"/>
          <p:cNvSpPr txBox="1"/>
          <p:nvPr/>
        </p:nvSpPr>
        <p:spPr>
          <a:xfrm>
            <a:off x="7338178" y="650321"/>
            <a:ext cx="2463800" cy="22148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78" y="313008"/>
            <a:ext cx="3327356" cy="144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593" y="512969"/>
            <a:ext cx="1627246" cy="341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0" grpId="0" animBg="1"/>
      <p:bldP spid="11" grpId="0"/>
      <p:bldP spid="1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667249" y="4597518"/>
            <a:ext cx="2832100" cy="408940"/>
            <a:chOff x="6578" y="7017"/>
            <a:chExt cx="4460" cy="644"/>
          </a:xfrm>
        </p:grpSpPr>
        <p:sp>
          <p:nvSpPr>
            <p:cNvPr id="8" name="Shape 138"/>
            <p:cNvSpPr/>
            <p:nvPr/>
          </p:nvSpPr>
          <p:spPr>
            <a:xfrm>
              <a:off x="6578" y="7017"/>
              <a:ext cx="1360" cy="644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defRPr sz="40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</a:lstStyle>
            <a:p>
              <a:pPr algn="r"/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职位：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Shape 138"/>
            <p:cNvSpPr/>
            <p:nvPr/>
          </p:nvSpPr>
          <p:spPr>
            <a:xfrm>
              <a:off x="9678" y="7017"/>
              <a:ext cx="1360" cy="644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defRPr sz="40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</a:lstStyle>
            <a:p>
              <a:pPr algn="r"/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姓名：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170" name="Picture 2" descr="C:\Users\MI\Desktop\峰会主KV\LOGO\微信图片_2020031518330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9" y="38100"/>
            <a:ext cx="2005012" cy="87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593" y="512969"/>
            <a:ext cx="1627246" cy="341796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761078" y="2325246"/>
            <a:ext cx="2628900" cy="2660812"/>
            <a:chOff x="9433793" y="3343501"/>
            <a:chExt cx="2628900" cy="2660812"/>
          </a:xfrm>
        </p:grpSpPr>
        <p:sp>
          <p:nvSpPr>
            <p:cNvPr id="93" name="Oval 92"/>
            <p:cNvSpPr/>
            <p:nvPr/>
          </p:nvSpPr>
          <p:spPr>
            <a:xfrm>
              <a:off x="9640993" y="3530243"/>
              <a:ext cx="2241822" cy="2241817"/>
            </a:xfrm>
            <a:prstGeom prst="ellipse">
              <a:avLst/>
            </a:prstGeom>
            <a:solidFill>
              <a:srgbClr val="1820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9433793" y="3343501"/>
              <a:ext cx="2628900" cy="2660812"/>
              <a:chOff x="4943475" y="2471838"/>
              <a:chExt cx="2305050" cy="2333030"/>
            </a:xfrm>
          </p:grpSpPr>
          <p:sp>
            <p:nvSpPr>
              <p:cNvPr id="95" name="Line 699"/>
              <p:cNvSpPr>
                <a:spLocks noChangeShapeType="1"/>
              </p:cNvSpPr>
              <p:nvPr userDrawn="1"/>
            </p:nvSpPr>
            <p:spPr bwMode="auto">
              <a:xfrm flipH="1" flipV="1">
                <a:off x="6040910" y="2471838"/>
                <a:ext cx="622608" cy="146907"/>
              </a:xfrm>
              <a:prstGeom prst="line">
                <a:avLst/>
              </a:pr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96" name="Freeform 700"/>
              <p:cNvSpPr/>
              <p:nvPr userDrawn="1"/>
            </p:nvSpPr>
            <p:spPr bwMode="auto">
              <a:xfrm>
                <a:off x="6663518" y="2618745"/>
                <a:ext cx="585007" cy="991625"/>
              </a:xfrm>
              <a:custGeom>
                <a:avLst/>
                <a:gdLst>
                  <a:gd name="T0" fmla="*/ 669 w 669"/>
                  <a:gd name="T1" fmla="*/ 1134 h 1134"/>
                  <a:gd name="T2" fmla="*/ 591 w 669"/>
                  <a:gd name="T3" fmla="*/ 550 h 1134"/>
                  <a:gd name="T4" fmla="*/ 0 w 669"/>
                  <a:gd name="T5" fmla="*/ 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9" h="1134">
                    <a:moveTo>
                      <a:pt x="669" y="1134"/>
                    </a:moveTo>
                    <a:lnTo>
                      <a:pt x="591" y="55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97" name="Freeform 701"/>
              <p:cNvSpPr/>
              <p:nvPr userDrawn="1"/>
            </p:nvSpPr>
            <p:spPr bwMode="auto">
              <a:xfrm>
                <a:off x="5547720" y="3610371"/>
                <a:ext cx="1700805" cy="1194497"/>
              </a:xfrm>
              <a:custGeom>
                <a:avLst/>
                <a:gdLst>
                  <a:gd name="T0" fmla="*/ 0 w 1945"/>
                  <a:gd name="T1" fmla="*/ 1276 h 1366"/>
                  <a:gd name="T2" fmla="*/ 830 w 1945"/>
                  <a:gd name="T3" fmla="*/ 1366 h 1366"/>
                  <a:gd name="T4" fmla="*/ 1305 w 1945"/>
                  <a:gd name="T5" fmla="*/ 1162 h 1366"/>
                  <a:gd name="T6" fmla="*/ 1804 w 1945"/>
                  <a:gd name="T7" fmla="*/ 737 h 1366"/>
                  <a:gd name="T8" fmla="*/ 1945 w 1945"/>
                  <a:gd name="T9" fmla="*/ 0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5" h="1366">
                    <a:moveTo>
                      <a:pt x="0" y="1276"/>
                    </a:moveTo>
                    <a:lnTo>
                      <a:pt x="830" y="1366"/>
                    </a:lnTo>
                    <a:lnTo>
                      <a:pt x="1305" y="1162"/>
                    </a:lnTo>
                    <a:lnTo>
                      <a:pt x="1804" y="737"/>
                    </a:lnTo>
                    <a:lnTo>
                      <a:pt x="1945" y="0"/>
                    </a:lnTo>
                  </a:path>
                </a:pathLst>
              </a:cu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98" name="Line 702"/>
              <p:cNvSpPr>
                <a:spLocks noChangeShapeType="1"/>
              </p:cNvSpPr>
              <p:nvPr userDrawn="1"/>
            </p:nvSpPr>
            <p:spPr bwMode="auto">
              <a:xfrm>
                <a:off x="5035293" y="4072080"/>
                <a:ext cx="512427" cy="654088"/>
              </a:xfrm>
              <a:prstGeom prst="line">
                <a:avLst/>
              </a:pr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99" name="Freeform 703"/>
              <p:cNvSpPr/>
              <p:nvPr userDrawn="1"/>
            </p:nvSpPr>
            <p:spPr bwMode="auto">
              <a:xfrm>
                <a:off x="4943475" y="3120626"/>
                <a:ext cx="91819" cy="951455"/>
              </a:xfrm>
              <a:custGeom>
                <a:avLst/>
                <a:gdLst>
                  <a:gd name="T0" fmla="*/ 609 w 609"/>
                  <a:gd name="T1" fmla="*/ 0 h 1611"/>
                  <a:gd name="T2" fmla="*/ 592 w 609"/>
                  <a:gd name="T3" fmla="*/ 5 h 1611"/>
                  <a:gd name="T4" fmla="*/ 313 w 609"/>
                  <a:gd name="T5" fmla="*/ 392 h 1611"/>
                  <a:gd name="T6" fmla="*/ 52 w 609"/>
                  <a:gd name="T7" fmla="*/ 523 h 1611"/>
                  <a:gd name="T8" fmla="*/ 0 w 609"/>
                  <a:gd name="T9" fmla="*/ 1132 h 1611"/>
                  <a:gd name="T10" fmla="*/ 105 w 609"/>
                  <a:gd name="T11" fmla="*/ 1611 h 1611"/>
                  <a:gd name="connsiteX0" fmla="*/ 10000 w 10018"/>
                  <a:gd name="connsiteY0" fmla="*/ 0 h 10000"/>
                  <a:gd name="connsiteX1" fmla="*/ 10018 w 10018"/>
                  <a:gd name="connsiteY1" fmla="*/ 1358 h 10000"/>
                  <a:gd name="connsiteX2" fmla="*/ 5140 w 10018"/>
                  <a:gd name="connsiteY2" fmla="*/ 2433 h 10000"/>
                  <a:gd name="connsiteX3" fmla="*/ 854 w 10018"/>
                  <a:gd name="connsiteY3" fmla="*/ 3246 h 10000"/>
                  <a:gd name="connsiteX4" fmla="*/ 0 w 10018"/>
                  <a:gd name="connsiteY4" fmla="*/ 7027 h 10000"/>
                  <a:gd name="connsiteX5" fmla="*/ 1724 w 10018"/>
                  <a:gd name="connsiteY5" fmla="*/ 10000 h 10000"/>
                  <a:gd name="connsiteX0-1" fmla="*/ 12868 w 12868"/>
                  <a:gd name="connsiteY0-2" fmla="*/ 0 h 9028"/>
                  <a:gd name="connsiteX1-3" fmla="*/ 10018 w 12868"/>
                  <a:gd name="connsiteY1-4" fmla="*/ 386 h 9028"/>
                  <a:gd name="connsiteX2-5" fmla="*/ 5140 w 12868"/>
                  <a:gd name="connsiteY2-6" fmla="*/ 1461 h 9028"/>
                  <a:gd name="connsiteX3-7" fmla="*/ 854 w 12868"/>
                  <a:gd name="connsiteY3-8" fmla="*/ 2274 h 9028"/>
                  <a:gd name="connsiteX4-9" fmla="*/ 0 w 12868"/>
                  <a:gd name="connsiteY4-10" fmla="*/ 6055 h 9028"/>
                  <a:gd name="connsiteX5-11" fmla="*/ 1724 w 12868"/>
                  <a:gd name="connsiteY5-12" fmla="*/ 9028 h 9028"/>
                  <a:gd name="connsiteX0-13" fmla="*/ 7785 w 7785"/>
                  <a:gd name="connsiteY0-14" fmla="*/ 0 h 9572"/>
                  <a:gd name="connsiteX1-15" fmla="*/ 3994 w 7785"/>
                  <a:gd name="connsiteY1-16" fmla="*/ 1190 h 9572"/>
                  <a:gd name="connsiteX2-17" fmla="*/ 664 w 7785"/>
                  <a:gd name="connsiteY2-18" fmla="*/ 2091 h 9572"/>
                  <a:gd name="connsiteX3-19" fmla="*/ 0 w 7785"/>
                  <a:gd name="connsiteY3-20" fmla="*/ 6279 h 9572"/>
                  <a:gd name="connsiteX4-21" fmla="*/ 1340 w 7785"/>
                  <a:gd name="connsiteY4-22" fmla="*/ 9572 h 9572"/>
                  <a:gd name="connsiteX0-23" fmla="*/ 5130 w 5130"/>
                  <a:gd name="connsiteY0-24" fmla="*/ 0 h 8757"/>
                  <a:gd name="connsiteX1-25" fmla="*/ 853 w 5130"/>
                  <a:gd name="connsiteY1-26" fmla="*/ 941 h 8757"/>
                  <a:gd name="connsiteX2-27" fmla="*/ 0 w 5130"/>
                  <a:gd name="connsiteY2-28" fmla="*/ 5317 h 8757"/>
                  <a:gd name="connsiteX3-29" fmla="*/ 1721 w 5130"/>
                  <a:gd name="connsiteY3-30" fmla="*/ 8757 h 8757"/>
                  <a:gd name="connsiteX0-31" fmla="*/ 1663 w 3355"/>
                  <a:gd name="connsiteY0-32" fmla="*/ 0 h 8925"/>
                  <a:gd name="connsiteX1-33" fmla="*/ 0 w 3355"/>
                  <a:gd name="connsiteY1-34" fmla="*/ 4997 h 8925"/>
                  <a:gd name="connsiteX2-35" fmla="*/ 3355 w 3355"/>
                  <a:gd name="connsiteY2-36" fmla="*/ 8925 h 89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3355" h="8925">
                    <a:moveTo>
                      <a:pt x="1663" y="0"/>
                    </a:moveTo>
                    <a:lnTo>
                      <a:pt x="0" y="4997"/>
                    </a:lnTo>
                    <a:lnTo>
                      <a:pt x="3355" y="8925"/>
                    </a:lnTo>
                  </a:path>
                </a:pathLst>
              </a:cu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0" name="Line 704"/>
              <p:cNvSpPr>
                <a:spLocks noChangeShapeType="1"/>
              </p:cNvSpPr>
              <p:nvPr userDrawn="1"/>
            </p:nvSpPr>
            <p:spPr bwMode="auto">
              <a:xfrm flipH="1">
                <a:off x="5476016" y="2471838"/>
                <a:ext cx="564894" cy="191505"/>
              </a:xfrm>
              <a:prstGeom prst="line">
                <a:avLst/>
              </a:pr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1" name="Freeform 705"/>
              <p:cNvSpPr/>
              <p:nvPr userDrawn="1"/>
            </p:nvSpPr>
            <p:spPr bwMode="auto">
              <a:xfrm>
                <a:off x="5476839" y="2602150"/>
                <a:ext cx="1189611" cy="66406"/>
              </a:xfrm>
              <a:custGeom>
                <a:avLst/>
                <a:gdLst>
                  <a:gd name="T0" fmla="*/ 0 w 1375"/>
                  <a:gd name="T1" fmla="*/ 69 h 119"/>
                  <a:gd name="T2" fmla="*/ 0 w 1375"/>
                  <a:gd name="T3" fmla="*/ 69 h 119"/>
                  <a:gd name="T4" fmla="*/ 681 w 1375"/>
                  <a:gd name="T5" fmla="*/ 0 h 119"/>
                  <a:gd name="T6" fmla="*/ 681 w 1375"/>
                  <a:gd name="T7" fmla="*/ 0 h 119"/>
                  <a:gd name="T8" fmla="*/ 1375 w 1375"/>
                  <a:gd name="T9" fmla="*/ 13 h 119"/>
                  <a:gd name="T10" fmla="*/ 1279 w 1375"/>
                  <a:gd name="T11" fmla="*/ 119 h 119"/>
                  <a:gd name="connsiteX0" fmla="*/ 0 w 10000"/>
                  <a:gd name="connsiteY0" fmla="*/ 5798 h 12759"/>
                  <a:gd name="connsiteX1" fmla="*/ 0 w 10000"/>
                  <a:gd name="connsiteY1" fmla="*/ 5798 h 12759"/>
                  <a:gd name="connsiteX2" fmla="*/ 4953 w 10000"/>
                  <a:gd name="connsiteY2" fmla="*/ 0 h 12759"/>
                  <a:gd name="connsiteX3" fmla="*/ 4953 w 10000"/>
                  <a:gd name="connsiteY3" fmla="*/ 0 h 12759"/>
                  <a:gd name="connsiteX4" fmla="*/ 10000 w 10000"/>
                  <a:gd name="connsiteY4" fmla="*/ 1092 h 12759"/>
                  <a:gd name="connsiteX5" fmla="*/ 9413 w 10000"/>
                  <a:gd name="connsiteY5" fmla="*/ 12759 h 12759"/>
                  <a:gd name="connsiteX0-1" fmla="*/ 0 w 10000"/>
                  <a:gd name="connsiteY0-2" fmla="*/ 5798 h 5798"/>
                  <a:gd name="connsiteX1-3" fmla="*/ 0 w 10000"/>
                  <a:gd name="connsiteY1-4" fmla="*/ 5798 h 5798"/>
                  <a:gd name="connsiteX2-5" fmla="*/ 4953 w 10000"/>
                  <a:gd name="connsiteY2-6" fmla="*/ 0 h 5798"/>
                  <a:gd name="connsiteX3-7" fmla="*/ 4953 w 10000"/>
                  <a:gd name="connsiteY3-8" fmla="*/ 0 h 5798"/>
                  <a:gd name="connsiteX4-9" fmla="*/ 10000 w 10000"/>
                  <a:gd name="connsiteY4-10" fmla="*/ 1092 h 579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5798">
                    <a:moveTo>
                      <a:pt x="0" y="5798"/>
                    </a:moveTo>
                    <a:lnTo>
                      <a:pt x="0" y="5798"/>
                    </a:lnTo>
                    <a:lnTo>
                      <a:pt x="4953" y="0"/>
                    </a:lnTo>
                    <a:lnTo>
                      <a:pt x="4953" y="0"/>
                    </a:lnTo>
                    <a:lnTo>
                      <a:pt x="10000" y="1092"/>
                    </a:lnTo>
                  </a:path>
                </a:pathLst>
              </a:cu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2" name="Freeform 706"/>
              <p:cNvSpPr/>
              <p:nvPr userDrawn="1"/>
            </p:nvSpPr>
            <p:spPr bwMode="auto">
              <a:xfrm>
                <a:off x="5392068" y="3704811"/>
                <a:ext cx="155652" cy="1021357"/>
              </a:xfrm>
              <a:custGeom>
                <a:avLst/>
                <a:gdLst>
                  <a:gd name="T0" fmla="*/ 0 w 178"/>
                  <a:gd name="T1" fmla="*/ 0 h 1168"/>
                  <a:gd name="T2" fmla="*/ 144 w 178"/>
                  <a:gd name="T3" fmla="*/ 792 h 1168"/>
                  <a:gd name="T4" fmla="*/ 178 w 178"/>
                  <a:gd name="T5" fmla="*/ 1168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8" h="1168">
                    <a:moveTo>
                      <a:pt x="0" y="0"/>
                    </a:moveTo>
                    <a:lnTo>
                      <a:pt x="144" y="792"/>
                    </a:lnTo>
                    <a:lnTo>
                      <a:pt x="178" y="1168"/>
                    </a:lnTo>
                  </a:path>
                </a:pathLst>
              </a:cu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3" name="Freeform 707"/>
              <p:cNvSpPr/>
              <p:nvPr userDrawn="1"/>
            </p:nvSpPr>
            <p:spPr bwMode="auto">
              <a:xfrm>
                <a:off x="5392068" y="2667715"/>
                <a:ext cx="115427" cy="1037097"/>
              </a:xfrm>
              <a:custGeom>
                <a:avLst/>
                <a:gdLst>
                  <a:gd name="T0" fmla="*/ 79 w 132"/>
                  <a:gd name="T1" fmla="*/ 0 h 1186"/>
                  <a:gd name="T2" fmla="*/ 132 w 132"/>
                  <a:gd name="T3" fmla="*/ 368 h 1186"/>
                  <a:gd name="T4" fmla="*/ 0 w 132"/>
                  <a:gd name="T5" fmla="*/ 1186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186">
                    <a:moveTo>
                      <a:pt x="79" y="0"/>
                    </a:moveTo>
                    <a:lnTo>
                      <a:pt x="132" y="368"/>
                    </a:lnTo>
                    <a:lnTo>
                      <a:pt x="0" y="1186"/>
                    </a:lnTo>
                  </a:path>
                </a:pathLst>
              </a:cu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none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4" name="Freeform 708"/>
              <p:cNvSpPr/>
              <p:nvPr userDrawn="1"/>
            </p:nvSpPr>
            <p:spPr bwMode="auto">
              <a:xfrm>
                <a:off x="6011178" y="4143784"/>
                <a:ext cx="262346" cy="661084"/>
              </a:xfrm>
              <a:custGeom>
                <a:avLst/>
                <a:gdLst>
                  <a:gd name="T0" fmla="*/ 0 w 398"/>
                  <a:gd name="T1" fmla="*/ 0 h 756"/>
                  <a:gd name="T2" fmla="*/ 219 w 398"/>
                  <a:gd name="T3" fmla="*/ 591 h 756"/>
                  <a:gd name="T4" fmla="*/ 300 w 398"/>
                  <a:gd name="T5" fmla="*/ 756 h 756"/>
                  <a:gd name="T6" fmla="*/ 398 w 398"/>
                  <a:gd name="T7" fmla="*/ 595 h 756"/>
                  <a:gd name="connsiteX0" fmla="*/ 0 w 13102"/>
                  <a:gd name="connsiteY0" fmla="*/ 0 h 10000"/>
                  <a:gd name="connsiteX1" fmla="*/ 5503 w 13102"/>
                  <a:gd name="connsiteY1" fmla="*/ 7817 h 10000"/>
                  <a:gd name="connsiteX2" fmla="*/ 7538 w 13102"/>
                  <a:gd name="connsiteY2" fmla="*/ 10000 h 10000"/>
                  <a:gd name="connsiteX3" fmla="*/ 13102 w 13102"/>
                  <a:gd name="connsiteY3" fmla="*/ 9384 h 10000"/>
                  <a:gd name="connsiteX0-1" fmla="*/ 0 w 7538"/>
                  <a:gd name="connsiteY0-2" fmla="*/ 0 h 10000"/>
                  <a:gd name="connsiteX1-3" fmla="*/ 5503 w 7538"/>
                  <a:gd name="connsiteY1-4" fmla="*/ 7817 h 10000"/>
                  <a:gd name="connsiteX2-5" fmla="*/ 7538 w 7538"/>
                  <a:gd name="connsiteY2-6" fmla="*/ 1000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7538" h="10000">
                    <a:moveTo>
                      <a:pt x="0" y="0"/>
                    </a:moveTo>
                    <a:lnTo>
                      <a:pt x="5503" y="7817"/>
                    </a:lnTo>
                    <a:lnTo>
                      <a:pt x="7538" y="10000"/>
                    </a:lnTo>
                  </a:path>
                </a:pathLst>
              </a:cu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5" name="Freeform 709"/>
              <p:cNvSpPr/>
              <p:nvPr userDrawn="1"/>
            </p:nvSpPr>
            <p:spPr bwMode="auto">
              <a:xfrm>
                <a:off x="6011179" y="2607378"/>
                <a:ext cx="288568" cy="1536408"/>
              </a:xfrm>
              <a:custGeom>
                <a:avLst/>
                <a:gdLst>
                  <a:gd name="T0" fmla="*/ 52 w 330"/>
                  <a:gd name="T1" fmla="*/ 0 h 1757"/>
                  <a:gd name="T2" fmla="*/ 330 w 330"/>
                  <a:gd name="T3" fmla="*/ 664 h 1757"/>
                  <a:gd name="T4" fmla="*/ 0 w 330"/>
                  <a:gd name="T5" fmla="*/ 1757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0" h="1757">
                    <a:moveTo>
                      <a:pt x="52" y="0"/>
                    </a:moveTo>
                    <a:lnTo>
                      <a:pt x="330" y="664"/>
                    </a:lnTo>
                    <a:lnTo>
                      <a:pt x="0" y="1757"/>
                    </a:lnTo>
                  </a:path>
                </a:pathLst>
              </a:cu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6" name="Line 710"/>
              <p:cNvSpPr>
                <a:spLocks noChangeShapeType="1"/>
              </p:cNvSpPr>
              <p:nvPr userDrawn="1"/>
            </p:nvSpPr>
            <p:spPr bwMode="auto">
              <a:xfrm>
                <a:off x="6040910" y="2471838"/>
                <a:ext cx="15740" cy="135540"/>
              </a:xfrm>
              <a:prstGeom prst="line">
                <a:avLst/>
              </a:pr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7" name="Line 711"/>
              <p:cNvSpPr>
                <a:spLocks noChangeShapeType="1"/>
              </p:cNvSpPr>
              <p:nvPr userDrawn="1"/>
            </p:nvSpPr>
            <p:spPr bwMode="auto">
              <a:xfrm flipH="1">
                <a:off x="4988947" y="2662397"/>
                <a:ext cx="481831" cy="458282"/>
              </a:xfrm>
              <a:prstGeom prst="line">
                <a:avLst/>
              </a:pr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8" name="Line 712"/>
              <p:cNvSpPr>
                <a:spLocks noChangeShapeType="1"/>
              </p:cNvSpPr>
              <p:nvPr userDrawn="1"/>
            </p:nvSpPr>
            <p:spPr bwMode="auto">
              <a:xfrm flipH="1" flipV="1">
                <a:off x="7112111" y="3548285"/>
                <a:ext cx="136414" cy="62086"/>
              </a:xfrm>
              <a:prstGeom prst="line">
                <a:avLst/>
              </a:pr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9" name="Line 713"/>
              <p:cNvSpPr>
                <a:spLocks noChangeShapeType="1"/>
              </p:cNvSpPr>
              <p:nvPr userDrawn="1"/>
            </p:nvSpPr>
            <p:spPr bwMode="auto">
              <a:xfrm flipH="1" flipV="1">
                <a:off x="6657687" y="2619538"/>
                <a:ext cx="155361" cy="404078"/>
              </a:xfrm>
              <a:prstGeom prst="line">
                <a:avLst/>
              </a:pr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10" name="Line 714"/>
              <p:cNvSpPr>
                <a:spLocks noChangeShapeType="1"/>
              </p:cNvSpPr>
              <p:nvPr userDrawn="1"/>
            </p:nvSpPr>
            <p:spPr bwMode="auto">
              <a:xfrm flipH="1" flipV="1">
                <a:off x="6813049" y="3023616"/>
                <a:ext cx="299062" cy="524670"/>
              </a:xfrm>
              <a:prstGeom prst="line">
                <a:avLst/>
              </a:pr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11" name="Line 715"/>
              <p:cNvSpPr>
                <a:spLocks noChangeShapeType="1"/>
              </p:cNvSpPr>
              <p:nvPr userDrawn="1"/>
            </p:nvSpPr>
            <p:spPr bwMode="auto">
              <a:xfrm flipH="1" flipV="1">
                <a:off x="7112111" y="3548285"/>
                <a:ext cx="13116" cy="706554"/>
              </a:xfrm>
              <a:prstGeom prst="line">
                <a:avLst/>
              </a:pr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12" name="Freeform 716"/>
              <p:cNvSpPr/>
              <p:nvPr userDrawn="1"/>
            </p:nvSpPr>
            <p:spPr bwMode="auto">
              <a:xfrm>
                <a:off x="6011179" y="4143785"/>
                <a:ext cx="1114049" cy="210743"/>
              </a:xfrm>
              <a:custGeom>
                <a:avLst/>
                <a:gdLst>
                  <a:gd name="T0" fmla="*/ 0 w 1274"/>
                  <a:gd name="T1" fmla="*/ 0 h 241"/>
                  <a:gd name="T2" fmla="*/ 909 w 1274"/>
                  <a:gd name="T3" fmla="*/ 241 h 241"/>
                  <a:gd name="T4" fmla="*/ 1274 w 1274"/>
                  <a:gd name="T5" fmla="*/ 127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74" h="241">
                    <a:moveTo>
                      <a:pt x="0" y="0"/>
                    </a:moveTo>
                    <a:lnTo>
                      <a:pt x="909" y="241"/>
                    </a:lnTo>
                    <a:lnTo>
                      <a:pt x="1274" y="127"/>
                    </a:lnTo>
                  </a:path>
                </a:pathLst>
              </a:cu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13" name="Line 717"/>
              <p:cNvSpPr>
                <a:spLocks noChangeShapeType="1"/>
              </p:cNvSpPr>
              <p:nvPr userDrawn="1"/>
            </p:nvSpPr>
            <p:spPr bwMode="auto">
              <a:xfrm>
                <a:off x="5392068" y="3704811"/>
                <a:ext cx="619110" cy="438974"/>
              </a:xfrm>
              <a:prstGeom prst="line">
                <a:avLst/>
              </a:pr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14" name="Line 718"/>
              <p:cNvSpPr>
                <a:spLocks noChangeShapeType="1"/>
              </p:cNvSpPr>
              <p:nvPr userDrawn="1"/>
            </p:nvSpPr>
            <p:spPr bwMode="auto">
              <a:xfrm>
                <a:off x="4988947" y="3120679"/>
                <a:ext cx="403121" cy="584132"/>
              </a:xfrm>
              <a:prstGeom prst="line">
                <a:avLst/>
              </a:pr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15" name="Line 719"/>
              <p:cNvSpPr>
                <a:spLocks noChangeShapeType="1"/>
              </p:cNvSpPr>
              <p:nvPr userDrawn="1"/>
            </p:nvSpPr>
            <p:spPr bwMode="auto">
              <a:xfrm flipH="1">
                <a:off x="4988947" y="2989512"/>
                <a:ext cx="518549" cy="131167"/>
              </a:xfrm>
              <a:prstGeom prst="line">
                <a:avLst/>
              </a:pr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16" name="Line 720"/>
              <p:cNvSpPr>
                <a:spLocks noChangeShapeType="1"/>
              </p:cNvSpPr>
              <p:nvPr userDrawn="1"/>
            </p:nvSpPr>
            <p:spPr bwMode="auto">
              <a:xfrm flipH="1">
                <a:off x="5507496" y="2607378"/>
                <a:ext cx="549154" cy="382135"/>
              </a:xfrm>
              <a:prstGeom prst="line">
                <a:avLst/>
              </a:pr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17" name="Line 721"/>
              <p:cNvSpPr>
                <a:spLocks noChangeShapeType="1"/>
              </p:cNvSpPr>
              <p:nvPr userDrawn="1"/>
            </p:nvSpPr>
            <p:spPr bwMode="auto">
              <a:xfrm flipH="1" flipV="1">
                <a:off x="6056650" y="2607378"/>
                <a:ext cx="756399" cy="416238"/>
              </a:xfrm>
              <a:prstGeom prst="line">
                <a:avLst/>
              </a:pr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18" name="Freeform 722"/>
              <p:cNvSpPr/>
              <p:nvPr userDrawn="1"/>
            </p:nvSpPr>
            <p:spPr bwMode="auto">
              <a:xfrm>
                <a:off x="6813049" y="3023616"/>
                <a:ext cx="367269" cy="511553"/>
              </a:xfrm>
              <a:custGeom>
                <a:avLst/>
                <a:gdLst>
                  <a:gd name="T0" fmla="*/ 344 w 420"/>
                  <a:gd name="T1" fmla="*/ 585 h 585"/>
                  <a:gd name="T2" fmla="*/ 420 w 420"/>
                  <a:gd name="T3" fmla="*/ 87 h 585"/>
                  <a:gd name="T4" fmla="*/ 0 w 420"/>
                  <a:gd name="T5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0" h="585">
                    <a:moveTo>
                      <a:pt x="344" y="585"/>
                    </a:moveTo>
                    <a:lnTo>
                      <a:pt x="420" y="87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19" name="Freeform 723"/>
              <p:cNvSpPr/>
              <p:nvPr userDrawn="1"/>
            </p:nvSpPr>
            <p:spPr bwMode="auto">
              <a:xfrm>
                <a:off x="6799058" y="3023616"/>
                <a:ext cx="314802" cy="1330912"/>
              </a:xfrm>
              <a:custGeom>
                <a:avLst/>
                <a:gdLst>
                  <a:gd name="T0" fmla="*/ 16 w 360"/>
                  <a:gd name="T1" fmla="*/ 0 h 1522"/>
                  <a:gd name="T2" fmla="*/ 0 w 360"/>
                  <a:gd name="T3" fmla="*/ 729 h 1522"/>
                  <a:gd name="T4" fmla="*/ 8 w 360"/>
                  <a:gd name="T5" fmla="*/ 1522 h 1522"/>
                  <a:gd name="T6" fmla="*/ 358 w 360"/>
                  <a:gd name="T7" fmla="*/ 600 h 1522"/>
                  <a:gd name="T8" fmla="*/ 360 w 360"/>
                  <a:gd name="T9" fmla="*/ 585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1522">
                    <a:moveTo>
                      <a:pt x="16" y="0"/>
                    </a:moveTo>
                    <a:lnTo>
                      <a:pt x="0" y="729"/>
                    </a:lnTo>
                    <a:lnTo>
                      <a:pt x="8" y="1522"/>
                    </a:lnTo>
                    <a:lnTo>
                      <a:pt x="358" y="600"/>
                    </a:lnTo>
                    <a:lnTo>
                      <a:pt x="360" y="585"/>
                    </a:lnTo>
                  </a:path>
                </a:pathLst>
              </a:cu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20" name="Line 724"/>
              <p:cNvSpPr>
                <a:spLocks noChangeShapeType="1"/>
              </p:cNvSpPr>
              <p:nvPr userDrawn="1"/>
            </p:nvSpPr>
            <p:spPr bwMode="auto">
              <a:xfrm flipV="1">
                <a:off x="6299747" y="3023616"/>
                <a:ext cx="513302" cy="164396"/>
              </a:xfrm>
              <a:prstGeom prst="line">
                <a:avLst/>
              </a:pr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21" name="Line 725"/>
              <p:cNvSpPr>
                <a:spLocks noChangeShapeType="1"/>
              </p:cNvSpPr>
              <p:nvPr userDrawn="1"/>
            </p:nvSpPr>
            <p:spPr bwMode="auto">
              <a:xfrm flipV="1">
                <a:off x="5392068" y="3188012"/>
                <a:ext cx="907679" cy="523795"/>
              </a:xfrm>
              <a:prstGeom prst="line">
                <a:avLst/>
              </a:pr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22" name="Freeform 726"/>
              <p:cNvSpPr/>
              <p:nvPr userDrawn="1"/>
            </p:nvSpPr>
            <p:spPr bwMode="auto">
              <a:xfrm>
                <a:off x="5035293" y="3711807"/>
                <a:ext cx="482696" cy="685568"/>
              </a:xfrm>
              <a:custGeom>
                <a:avLst/>
                <a:gdLst>
                  <a:gd name="T0" fmla="*/ 552 w 552"/>
                  <a:gd name="T1" fmla="*/ 784 h 784"/>
                  <a:gd name="T2" fmla="*/ 0 w 552"/>
                  <a:gd name="T3" fmla="*/ 412 h 784"/>
                  <a:gd name="T4" fmla="*/ 408 w 552"/>
                  <a:gd name="T5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2" h="784">
                    <a:moveTo>
                      <a:pt x="552" y="784"/>
                    </a:moveTo>
                    <a:lnTo>
                      <a:pt x="0" y="412"/>
                    </a:lnTo>
                    <a:lnTo>
                      <a:pt x="408" y="0"/>
                    </a:lnTo>
                  </a:path>
                </a:pathLst>
              </a:cu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23" name="Line 728"/>
              <p:cNvSpPr>
                <a:spLocks noChangeShapeType="1"/>
              </p:cNvSpPr>
              <p:nvPr userDrawn="1"/>
            </p:nvSpPr>
            <p:spPr bwMode="auto">
              <a:xfrm flipH="1">
                <a:off x="5517989" y="4143785"/>
                <a:ext cx="493190" cy="253590"/>
              </a:xfrm>
              <a:prstGeom prst="line">
                <a:avLst/>
              </a:pr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24" name="Freeform 729"/>
              <p:cNvSpPr/>
              <p:nvPr userDrawn="1"/>
            </p:nvSpPr>
            <p:spPr bwMode="auto">
              <a:xfrm>
                <a:off x="6011179" y="3548285"/>
                <a:ext cx="1100932" cy="595500"/>
              </a:xfrm>
              <a:custGeom>
                <a:avLst/>
                <a:gdLst>
                  <a:gd name="T0" fmla="*/ 1259 w 1259"/>
                  <a:gd name="T1" fmla="*/ 0 h 681"/>
                  <a:gd name="T2" fmla="*/ 902 w 1259"/>
                  <a:gd name="T3" fmla="*/ 140 h 681"/>
                  <a:gd name="T4" fmla="*/ 0 w 1259"/>
                  <a:gd name="T5" fmla="*/ 6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9" h="681">
                    <a:moveTo>
                      <a:pt x="1259" y="0"/>
                    </a:moveTo>
                    <a:lnTo>
                      <a:pt x="902" y="140"/>
                    </a:lnTo>
                    <a:lnTo>
                      <a:pt x="0" y="681"/>
                    </a:lnTo>
                  </a:path>
                </a:pathLst>
              </a:cu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25" name="Freeform 730"/>
              <p:cNvSpPr/>
              <p:nvPr userDrawn="1"/>
            </p:nvSpPr>
            <p:spPr bwMode="auto">
              <a:xfrm>
                <a:off x="5556465" y="4627355"/>
                <a:ext cx="1125417" cy="101436"/>
              </a:xfrm>
              <a:custGeom>
                <a:avLst/>
                <a:gdLst>
                  <a:gd name="T0" fmla="*/ 1287 w 1287"/>
                  <a:gd name="T1" fmla="*/ 0 h 116"/>
                  <a:gd name="T2" fmla="*/ 739 w 1287"/>
                  <a:gd name="T3" fmla="*/ 38 h 116"/>
                  <a:gd name="T4" fmla="*/ 0 w 128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7" h="116">
                    <a:moveTo>
                      <a:pt x="1287" y="0"/>
                    </a:moveTo>
                    <a:lnTo>
                      <a:pt x="739" y="38"/>
                    </a:lnTo>
                    <a:lnTo>
                      <a:pt x="0" y="116"/>
                    </a:lnTo>
                  </a:path>
                </a:pathLst>
              </a:cu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26" name="Freeform 731"/>
              <p:cNvSpPr/>
              <p:nvPr userDrawn="1"/>
            </p:nvSpPr>
            <p:spPr bwMode="auto">
              <a:xfrm>
                <a:off x="5517989" y="4354526"/>
                <a:ext cx="1288064" cy="306057"/>
              </a:xfrm>
              <a:custGeom>
                <a:avLst/>
                <a:gdLst>
                  <a:gd name="T0" fmla="*/ 0 w 1473"/>
                  <a:gd name="T1" fmla="*/ 49 h 350"/>
                  <a:gd name="T2" fmla="*/ 783 w 1473"/>
                  <a:gd name="T3" fmla="*/ 350 h 350"/>
                  <a:gd name="T4" fmla="*/ 1473 w 1473"/>
                  <a:gd name="T5" fmla="*/ 0 h 350"/>
                  <a:gd name="T6" fmla="*/ 1348 w 1473"/>
                  <a:gd name="T7" fmla="*/ 303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3" h="350">
                    <a:moveTo>
                      <a:pt x="0" y="49"/>
                    </a:moveTo>
                    <a:lnTo>
                      <a:pt x="783" y="350"/>
                    </a:lnTo>
                    <a:lnTo>
                      <a:pt x="1473" y="0"/>
                    </a:lnTo>
                    <a:lnTo>
                      <a:pt x="1348" y="303"/>
                    </a:lnTo>
                  </a:path>
                </a:pathLst>
              </a:cu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27" name="Line 732"/>
              <p:cNvSpPr>
                <a:spLocks noChangeShapeType="1"/>
              </p:cNvSpPr>
              <p:nvPr userDrawn="1"/>
            </p:nvSpPr>
            <p:spPr bwMode="auto">
              <a:xfrm>
                <a:off x="6299747" y="3188012"/>
                <a:ext cx="500185" cy="482696"/>
              </a:xfrm>
              <a:prstGeom prst="line">
                <a:avLst/>
              </a:pr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28" name="Line 733"/>
              <p:cNvSpPr>
                <a:spLocks noChangeShapeType="1"/>
              </p:cNvSpPr>
              <p:nvPr userDrawn="1"/>
            </p:nvSpPr>
            <p:spPr bwMode="auto">
              <a:xfrm>
                <a:off x="5507496" y="2989512"/>
                <a:ext cx="792251" cy="198500"/>
              </a:xfrm>
              <a:prstGeom prst="line">
                <a:avLst/>
              </a:prstGeom>
              <a:noFill/>
              <a:ln w="0">
                <a:solidFill>
                  <a:schemeClr val="accent1"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</p:grpSp>
        <p:sp>
          <p:nvSpPr>
            <p:cNvPr id="129" name="TextBox 128"/>
            <p:cNvSpPr txBox="1"/>
            <p:nvPr/>
          </p:nvSpPr>
          <p:spPr>
            <a:xfrm>
              <a:off x="9630897" y="4094901"/>
              <a:ext cx="2237949" cy="829945"/>
            </a:xfrm>
            <a:prstGeom prst="rect">
              <a:avLst/>
            </a:prstGeom>
          </p:spPr>
          <p:txBody>
            <a:bodyPr wrap="square" rtlCol="0">
              <a:spAutoFit/>
            </a:bodyPr>
            <a:p>
              <a:pPr algn="ct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 Regular" charset="-122"/>
                </a:rPr>
                <a:t>时序多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 Regular" charset="-122"/>
                </a:rPr>
                <a:t>分类问题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Regular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094105" y="1426210"/>
            <a:ext cx="93287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/>
              <a:t>通过分析渔船北斗设备上传的一系列的</a:t>
            </a:r>
            <a:r>
              <a:rPr lang="zh-CN" altLang="en-US" b="1">
                <a:solidFill>
                  <a:srgbClr val="FF0000"/>
                </a:solidFill>
              </a:rPr>
              <a:t>渔船ID、经纬度坐标、上报时间、速度、航向</a:t>
            </a:r>
            <a:r>
              <a:rPr lang="zh-CN" altLang="en-US"/>
              <a:t>信息，</a:t>
            </a:r>
            <a:endParaRPr lang="zh-CN" altLang="en-US"/>
          </a:p>
          <a:p>
            <a:pPr algn="l"/>
            <a:r>
              <a:rPr lang="zh-CN" altLang="en-US"/>
              <a:t>判断该船的生产作业方式，</a:t>
            </a:r>
            <a:r>
              <a:rPr lang="zh-CN" altLang="en-US" b="1">
                <a:solidFill>
                  <a:srgbClr val="FF0000"/>
                </a:solidFill>
              </a:rPr>
              <a:t>拖网、围网或刺网</a:t>
            </a:r>
            <a:r>
              <a:rPr lang="zh-CN" altLang="en-US">
                <a:solidFill>
                  <a:schemeClr val="tx1"/>
                </a:solidFill>
              </a:rPr>
              <a:t>其中一种，数据示例如下</a:t>
            </a: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731510" y="4597400"/>
            <a:ext cx="3029585" cy="1143635"/>
            <a:chOff x="7564" y="7043"/>
            <a:chExt cx="4771" cy="18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94" y="7043"/>
              <a:ext cx="3141" cy="1801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7564" y="7714"/>
              <a:ext cx="163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 b="1">
                  <a:solidFill>
                    <a:srgbClr val="FF0000"/>
                  </a:solidFill>
                </a:rPr>
                <a:t>评测指标</a:t>
              </a:r>
              <a:endParaRPr lang="zh-CN" altLang="en-US" sz="14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94105" y="2071370"/>
            <a:ext cx="5135880" cy="3265170"/>
            <a:chOff x="1723" y="3262"/>
            <a:chExt cx="8088" cy="5142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23" y="5810"/>
              <a:ext cx="7308" cy="2595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3" y="3262"/>
              <a:ext cx="8088" cy="25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I\Desktop\峰会主KV\PPT模板\030b02e0e228deccf334975f4b898b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t="7150" r="9943" b="6176"/>
          <a:stretch>
            <a:fillRect/>
          </a:stretch>
        </p:blipFill>
        <p:spPr bwMode="auto">
          <a:xfrm>
            <a:off x="-1" y="0"/>
            <a:ext cx="121804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5"/>
          <p:cNvSpPr txBox="1"/>
          <p:nvPr/>
        </p:nvSpPr>
        <p:spPr>
          <a:xfrm>
            <a:off x="7264400" y="11650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图文框 9"/>
          <p:cNvSpPr/>
          <p:nvPr/>
        </p:nvSpPr>
        <p:spPr>
          <a:xfrm>
            <a:off x="7264400" y="579160"/>
            <a:ext cx="2588378" cy="5288240"/>
          </a:xfrm>
          <a:prstGeom prst="frame">
            <a:avLst>
              <a:gd name="adj1" fmla="val 2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4"/>
          <p:cNvSpPr txBox="1"/>
          <p:nvPr/>
        </p:nvSpPr>
        <p:spPr>
          <a:xfrm>
            <a:off x="7353300" y="3233721"/>
            <a:ext cx="2463800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6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  <a:endParaRPr lang="zh-CN" altLang="en-US" sz="6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5"/>
          <p:cNvSpPr txBox="1"/>
          <p:nvPr/>
        </p:nvSpPr>
        <p:spPr>
          <a:xfrm>
            <a:off x="7338178" y="650321"/>
            <a:ext cx="2463800" cy="22148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78" y="313008"/>
            <a:ext cx="3327356" cy="144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593" y="512969"/>
            <a:ext cx="1627246" cy="341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0" grpId="0" bldLvl="0" animBg="1"/>
      <p:bldP spid="11" grpId="0"/>
      <p:bldP spid="1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" y="0"/>
            <a:ext cx="122073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597150" y="2020570"/>
            <a:ext cx="3927475" cy="46164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03-1. </a:t>
            </a:r>
            <a:r>
              <a:rPr 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基本信息</a:t>
            </a:r>
            <a:endParaRPr 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597150" y="2973705"/>
            <a:ext cx="3927475" cy="46164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03-2. </a:t>
            </a:r>
            <a:r>
              <a:rPr 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细致信息</a:t>
            </a:r>
            <a:endParaRPr 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597150" y="3874770"/>
            <a:ext cx="3927475" cy="46164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03-3. </a:t>
            </a:r>
            <a:r>
              <a:rPr 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动态</a:t>
            </a:r>
            <a:r>
              <a:rPr 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信息</a:t>
            </a:r>
            <a:endParaRPr 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2597150" y="4819015"/>
            <a:ext cx="3927475" cy="46164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03-4. 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基于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word2vec</a:t>
            </a:r>
            <a:r>
              <a:rPr 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的表征</a:t>
            </a:r>
            <a:endParaRPr 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20800" y="1430655"/>
            <a:ext cx="14725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03. </a:t>
            </a: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思路</a:t>
            </a:r>
            <a:endParaRPr lang="zh-CN" alt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597150" y="5768379"/>
            <a:ext cx="3927476" cy="46164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03-5. </a:t>
            </a:r>
            <a:r>
              <a:rPr 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无监督预训练模型</a:t>
            </a:r>
            <a:endParaRPr 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22073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32" name="Rectangle 32"/>
          <p:cNvSpPr/>
          <p:nvPr/>
        </p:nvSpPr>
        <p:spPr>
          <a:xfrm>
            <a:off x="15240" y="119504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00CADF"/>
              </a:gs>
              <a:gs pos="32000">
                <a:srgbClr val="367CBD"/>
              </a:gs>
              <a:gs pos="99000">
                <a:srgbClr val="7030A0">
                  <a:lumMod val="96000"/>
                </a:srgbClr>
              </a:gs>
            </a:gsLst>
            <a:lin ang="21594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20912" y="1195258"/>
            <a:ext cx="10944224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01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基本信息</a:t>
            </a:r>
            <a:r>
              <a:rPr lang="zh-CN" sz="1600" b="0" dirty="0">
                <a:solidFill>
                  <a:schemeClr val="bg1"/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 </a:t>
            </a:r>
            <a:r>
              <a:rPr lang="zh-CN" sz="1600">
                <a:solidFill>
                  <a:schemeClr val="bg1"/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经纬度</a:t>
            </a:r>
            <a:r>
              <a:rPr lang="en-US" altLang="zh-CN" sz="1600">
                <a:solidFill>
                  <a:schemeClr val="bg1"/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/x-y</a:t>
            </a:r>
            <a:r>
              <a:rPr lang="zh-CN" sz="1600">
                <a:solidFill>
                  <a:schemeClr val="bg1"/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的分布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 </a:t>
            </a:r>
            <a:endParaRPr lang="zh-CN" sz="1600" b="0" dirty="0"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16380" y="1772920"/>
            <a:ext cx="8944610" cy="4229100"/>
            <a:chOff x="2388" y="2792"/>
            <a:chExt cx="14086" cy="6660"/>
          </a:xfrm>
        </p:grpSpPr>
        <p:pic>
          <p:nvPicPr>
            <p:cNvPr id="2" name="图片 1" descr="basic_info_xy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8" y="2792"/>
              <a:ext cx="14086" cy="666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99" y="5523"/>
              <a:ext cx="1231" cy="10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\Desktop\峰会主KV\PPT模板\16：9文件内页5-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2207240" cy="669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\Desktop\峰会主KV\LOGO\微信图片_202003151832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8100"/>
            <a:ext cx="1993900" cy="8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5993" y="300248"/>
            <a:ext cx="1627246" cy="341796"/>
          </a:xfrm>
          <a:prstGeom prst="rect">
            <a:avLst/>
          </a:prstGeom>
        </p:spPr>
      </p:pic>
      <p:sp>
        <p:nvSpPr>
          <p:cNvPr id="132" name="Rectangle 32"/>
          <p:cNvSpPr/>
          <p:nvPr/>
        </p:nvSpPr>
        <p:spPr>
          <a:xfrm>
            <a:off x="15240" y="119504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00CADF"/>
              </a:gs>
              <a:gs pos="32000">
                <a:srgbClr val="367CBD"/>
              </a:gs>
              <a:gs pos="99000">
                <a:srgbClr val="7030A0">
                  <a:lumMod val="96000"/>
                </a:srgbClr>
              </a:gs>
            </a:gsLst>
            <a:lin ang="21594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10117" y="1209228"/>
            <a:ext cx="10944224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01 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基本信息</a:t>
            </a:r>
            <a:r>
              <a:rPr lang="zh-CN" sz="1600" b="0" dirty="0">
                <a:solidFill>
                  <a:schemeClr val="bg1"/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 </a:t>
            </a:r>
            <a:r>
              <a:rPr lang="zh-CN" sz="1600">
                <a:solidFill>
                  <a:schemeClr val="bg1"/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经纬度</a:t>
            </a:r>
            <a:r>
              <a:rPr lang="en-US" altLang="zh-CN" sz="1600">
                <a:solidFill>
                  <a:schemeClr val="bg1"/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/x-y</a:t>
            </a:r>
            <a:r>
              <a:rPr lang="zh-CN" sz="1600">
                <a:solidFill>
                  <a:schemeClr val="bg1"/>
                </a:solidFill>
                <a:effectLst/>
                <a:latin typeface="Microsoft YaHei Regular" charset="-122"/>
                <a:ea typeface="Microsoft YaHei Regular" charset="-122"/>
                <a:cs typeface="Microsoft YaHei Regular" charset="-122"/>
                <a:sym typeface="+mn-ea"/>
              </a:rPr>
              <a:t>的分布</a:t>
            </a:r>
            <a:r>
              <a:rPr lang="zh-CN" sz="1600" b="0" dirty="0">
                <a:effectLst/>
                <a:latin typeface="Microsoft YaHei Regular" charset="-122"/>
                <a:ea typeface="Microsoft YaHei Regular" charset="-122"/>
                <a:cs typeface="Microsoft YaHei Regular" charset="-122"/>
              </a:rPr>
              <a:t> </a:t>
            </a:r>
            <a:endParaRPr lang="zh-CN" sz="1600" b="0" dirty="0">
              <a:effectLst/>
              <a:latin typeface="Microsoft YaHei Regular" charset="-122"/>
              <a:ea typeface="Microsoft YaHei Regular" charset="-122"/>
              <a:cs typeface="Microsoft YaHei Regular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50585" y="2691130"/>
            <a:ext cx="590296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以上四图</a:t>
            </a:r>
            <a:r>
              <a:rPr lang="zh-CN" altLang="en-US"/>
              <a:t>说明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不同渔船的作业方式的区域有很大</a:t>
            </a:r>
            <a:r>
              <a:rPr lang="zh-CN" altLang="en-US"/>
              <a:t>的区分度；</a:t>
            </a:r>
            <a:endParaRPr lang="zh-CN" altLang="en-US"/>
          </a:p>
          <a:p>
            <a:pPr fontAlgn="auto">
              <a:lnSpc>
                <a:spcPct val="200000"/>
              </a:lnSpc>
            </a:pPr>
            <a:r>
              <a:rPr lang="en-US" altLang="zh-CN"/>
              <a:t>2. </a:t>
            </a:r>
            <a:r>
              <a:rPr lang="zh-CN" altLang="en-US"/>
              <a:t>区域的重叠部分容易混淆，需要更多的信息进行判断</a:t>
            </a:r>
            <a:r>
              <a:rPr lang="zh-CN" altLang="en-US"/>
              <a:t>；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07060" y="1608455"/>
            <a:ext cx="5140325" cy="5085080"/>
            <a:chOff x="956" y="2533"/>
            <a:chExt cx="8095" cy="8008"/>
          </a:xfrm>
        </p:grpSpPr>
        <p:pic>
          <p:nvPicPr>
            <p:cNvPr id="3" name="图片 2" descr="basic_info_xy_total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6" y="2533"/>
              <a:ext cx="8095" cy="8008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94" y="5433"/>
              <a:ext cx="1997" cy="14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6" grpId="0"/>
    </p:bldLst>
  </p:timing>
</p:sld>
</file>

<file path=ppt/tags/tag1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584812558412_1_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1819</Words>
  <Application>WPS 演示</Application>
  <PresentationFormat>自定义</PresentationFormat>
  <Paragraphs>149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Alibaba-PuHuiTi-M</vt:lpstr>
      <vt:lpstr>Agency FB</vt:lpstr>
      <vt:lpstr>qtquickcontrols</vt:lpstr>
      <vt:lpstr>Microsoft YaHei Regular</vt:lpstr>
      <vt:lpstr>Century Gothic</vt:lpstr>
      <vt:lpstr>NumberOnly</vt:lpstr>
      <vt:lpstr>Tahoma</vt:lpstr>
      <vt:lpstr>Microsoft YaHei Regular</vt:lpstr>
      <vt:lpstr>Arial</vt:lpstr>
      <vt:lpstr>Arial Unicode MS</vt:lpstr>
      <vt:lpstr>等线 Light</vt:lpstr>
      <vt:lpstr>等线</vt:lpstr>
      <vt:lpstr>Calibri</vt:lpstr>
      <vt:lpstr>Segoe Print</vt:lpstr>
      <vt:lpstr>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77212</cp:lastModifiedBy>
  <cp:revision>82</cp:revision>
  <dcterms:created xsi:type="dcterms:W3CDTF">2019-11-17T13:45:00Z</dcterms:created>
  <dcterms:modified xsi:type="dcterms:W3CDTF">2020-04-06T14:20:32Z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